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42"/>
  </p:notesMasterIdLst>
  <p:handoutMasterIdLst>
    <p:handoutMasterId r:id="rId43"/>
  </p:handoutMasterIdLst>
  <p:sldIdLst>
    <p:sldId id="302" r:id="rId2"/>
    <p:sldId id="258" r:id="rId3"/>
    <p:sldId id="399" r:id="rId4"/>
    <p:sldId id="584" r:id="rId5"/>
    <p:sldId id="585" r:id="rId6"/>
    <p:sldId id="587" r:id="rId7"/>
    <p:sldId id="586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595" r:id="rId16"/>
    <p:sldId id="598" r:id="rId17"/>
    <p:sldId id="600" r:id="rId18"/>
    <p:sldId id="601" r:id="rId19"/>
    <p:sldId id="602" r:id="rId20"/>
    <p:sldId id="596" r:id="rId21"/>
    <p:sldId id="597" r:id="rId22"/>
    <p:sldId id="603" r:id="rId23"/>
    <p:sldId id="604" r:id="rId24"/>
    <p:sldId id="605" r:id="rId25"/>
    <p:sldId id="606" r:id="rId26"/>
    <p:sldId id="607" r:id="rId27"/>
    <p:sldId id="609" r:id="rId28"/>
    <p:sldId id="608" r:id="rId29"/>
    <p:sldId id="610" r:id="rId30"/>
    <p:sldId id="611" r:id="rId31"/>
    <p:sldId id="612" r:id="rId32"/>
    <p:sldId id="613" r:id="rId33"/>
    <p:sldId id="625" r:id="rId34"/>
    <p:sldId id="624" r:id="rId35"/>
    <p:sldId id="614" r:id="rId36"/>
    <p:sldId id="615" r:id="rId37"/>
    <p:sldId id="616" r:id="rId38"/>
    <p:sldId id="617" r:id="rId39"/>
    <p:sldId id="618" r:id="rId40"/>
    <p:sldId id="330" r:id="rId41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9857" autoAdjust="0"/>
  </p:normalViewPr>
  <p:slideViewPr>
    <p:cSldViewPr showGuides="1">
      <p:cViewPr>
        <p:scale>
          <a:sx n="75" d="100"/>
          <a:sy n="75" d="100"/>
        </p:scale>
        <p:origin x="-2844" y="-864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/40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</a:pPr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marL="534988" lvl="1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FF0000"/>
              </a:buClr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marL="717550" lvl="2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marL="982663" lvl="4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 smtClean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  <a:tab pos="1698625" algn="l"/>
        </a:tabLst>
        <a:defRPr lang="en-US" altLang="ko-KR" sz="21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tabLst>
          <a:tab pos="269875" algn="l"/>
          <a:tab pos="1698625" algn="l"/>
        </a:tabLst>
        <a:defRPr lang="en-US" altLang="ko-KR" sz="18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87438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tabLst>
          <a:tab pos="269875" algn="l"/>
          <a:tab pos="1698625" algn="l"/>
        </a:tabLst>
        <a:defRPr lang="ko-KR" altLang="en-US" sz="16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디자인 개발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14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14-1] </a:t>
            </a:r>
            <a:r>
              <a:rPr lang="ko-KR" altLang="en-US" dirty="0" err="1"/>
              <a:t>비주얼</a:t>
            </a:r>
            <a:r>
              <a:rPr lang="ko-KR" altLang="en-US" dirty="0"/>
              <a:t> 요소로 이루어진 웹 스타일 가이드</a:t>
            </a:r>
            <a:endParaRPr lang="en-US" altLang="ko-KR" dirty="0"/>
          </a:p>
          <a:p>
            <a:pPr lvl="2"/>
            <a:r>
              <a:rPr lang="ko-KR" altLang="en-US" dirty="0" smtClean="0"/>
              <a:t>버튼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아이콘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뷸릿</a:t>
            </a:r>
            <a:r>
              <a:rPr lang="ko-KR" altLang="en-US" dirty="0" smtClean="0"/>
              <a:t> 가이드라인</a:t>
            </a:r>
            <a:endParaRPr lang="en-US" altLang="ko-KR" dirty="0" smtClean="0"/>
          </a:p>
          <a:p>
            <a:pPr lvl="4"/>
            <a:r>
              <a:rPr lang="ko-KR" altLang="en-US" dirty="0"/>
              <a:t>일관성 있는 버튼과 아이콘</a:t>
            </a:r>
            <a:r>
              <a:rPr lang="en-US" altLang="ko-KR" dirty="0"/>
              <a:t>, </a:t>
            </a:r>
            <a:r>
              <a:rPr lang="ko-KR" altLang="en-US" dirty="0" err="1"/>
              <a:t>뷸릿의</a:t>
            </a:r>
            <a:r>
              <a:rPr lang="ko-KR" altLang="en-US" dirty="0"/>
              <a:t> 제작을 위한 가이드라인이다</a:t>
            </a:r>
            <a:r>
              <a:rPr lang="en-US" altLang="ko-KR" dirty="0" smtClean="0"/>
              <a:t>.</a:t>
            </a:r>
          </a:p>
          <a:p>
            <a:pPr lvl="4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91751" y="2285106"/>
            <a:ext cx="3776097" cy="4168230"/>
            <a:chOff x="611560" y="2132856"/>
            <a:chExt cx="3776097" cy="4168230"/>
          </a:xfrm>
        </p:grpSpPr>
        <p:pic>
          <p:nvPicPr>
            <p:cNvPr id="4098" name="Picture 2" descr="C:\Users\Hiya\Desktop\Task\001_한빛_강의교안\ch14\ch14-0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66" y="2132856"/>
              <a:ext cx="2688306" cy="3801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11560" y="5993309"/>
              <a:ext cx="3776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14-7] </a:t>
              </a:r>
              <a:r>
                <a:rPr lang="ko-KR" altLang="en-US" sz="1400" dirty="0"/>
                <a:t>버튼과 아이콘의 가이드라인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116383" y="2300264"/>
            <a:ext cx="3128025" cy="4153072"/>
            <a:chOff x="4572000" y="2148014"/>
            <a:chExt cx="3128025" cy="4153072"/>
          </a:xfrm>
        </p:grpSpPr>
        <p:pic>
          <p:nvPicPr>
            <p:cNvPr id="4099" name="Picture 3" descr="C:\Users\Hiya\Desktop\Task\001_한빛_강의교안\ch14\ch14-0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193" y="2148014"/>
              <a:ext cx="2688307" cy="3801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572000" y="5993309"/>
              <a:ext cx="3128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14-8] </a:t>
              </a:r>
              <a:r>
                <a:rPr lang="ko-KR" altLang="en-US" sz="1400" dirty="0" err="1"/>
                <a:t>뷸릿의</a:t>
              </a:r>
              <a:r>
                <a:rPr lang="ko-KR" altLang="en-US" sz="1400" dirty="0"/>
                <a:t> 가이드라인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14-1] </a:t>
            </a:r>
            <a:r>
              <a:rPr lang="ko-KR" altLang="en-US" dirty="0" err="1"/>
              <a:t>비주얼</a:t>
            </a:r>
            <a:r>
              <a:rPr lang="ko-KR" altLang="en-US" dirty="0"/>
              <a:t> 요소로 이루어진 웹 스타일 가이드</a:t>
            </a:r>
            <a:endParaRPr lang="en-US" altLang="ko-KR" dirty="0"/>
          </a:p>
          <a:p>
            <a:pPr lvl="2"/>
            <a:r>
              <a:rPr lang="ko-KR" altLang="en-US" dirty="0"/>
              <a:t>게시판 </a:t>
            </a:r>
            <a:r>
              <a:rPr lang="ko-KR" altLang="en-US" dirty="0" smtClean="0"/>
              <a:t>가이드라인</a:t>
            </a:r>
            <a:endParaRPr lang="en-US" altLang="ko-KR" dirty="0" smtClean="0"/>
          </a:p>
          <a:p>
            <a:pPr lvl="4"/>
            <a:r>
              <a:rPr lang="ko-KR" altLang="en-US" dirty="0"/>
              <a:t>일관성 있는 게시판 제작을 위한 가이드라인이다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C:\Users\Hiya\Desktop\Task\001_한빛_강의교안\ch14\ch14-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2221741" cy="449680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0789" y="6310906"/>
            <a:ext cx="377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14-9] </a:t>
            </a:r>
            <a:r>
              <a:rPr lang="ko-KR" altLang="en-US" sz="1400" dirty="0"/>
              <a:t>게시판 제작을 위한 가이드라인</a:t>
            </a:r>
          </a:p>
        </p:txBody>
      </p: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 스타일 가이드란 무엇인가</a:t>
            </a:r>
            <a:endParaRPr lang="en-US" altLang="ko-KR" b="0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14-2] </a:t>
            </a:r>
            <a:r>
              <a:rPr lang="ko-KR" altLang="en-US" dirty="0"/>
              <a:t>일관성 있는 웹 사이트 개발을 위한 </a:t>
            </a:r>
            <a:r>
              <a:rPr lang="en-US" altLang="ko-KR" dirty="0"/>
              <a:t>CSS </a:t>
            </a:r>
            <a:r>
              <a:rPr lang="ko-KR" altLang="en-US" dirty="0" smtClean="0"/>
              <a:t>정의</a:t>
            </a:r>
            <a:endParaRPr lang="en-US" altLang="ko-KR" dirty="0"/>
          </a:p>
          <a:p>
            <a:pPr lvl="2"/>
            <a:r>
              <a:rPr lang="ko-KR" altLang="en-US" dirty="0"/>
              <a:t>웹 사이트 전체에 사용되는 텍스트의 통일감을 주기 위한 </a:t>
            </a:r>
            <a:r>
              <a:rPr lang="en-US" altLang="ko-KR" dirty="0"/>
              <a:t>CSS </a:t>
            </a:r>
            <a:r>
              <a:rPr lang="ko-KR" altLang="en-US" dirty="0"/>
              <a:t>가이드라인이다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2564904"/>
            <a:ext cx="3960440" cy="41044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>
                <a:solidFill>
                  <a:schemeClr val="tx1"/>
                </a:solidFill>
              </a:rPr>
              <a:t>&lt;STYLE TYPE="text/</a:t>
            </a:r>
            <a:r>
              <a:rPr lang="en-US" altLang="ko-KR" sz="1400" dirty="0" err="1">
                <a:solidFill>
                  <a:schemeClr val="tx1"/>
                </a:solidFill>
              </a:rPr>
              <a:t>css</a:t>
            </a:r>
            <a:r>
              <a:rPr lang="en-US" altLang="ko-KR" sz="1400" dirty="0">
                <a:solidFill>
                  <a:schemeClr val="tx1"/>
                </a:solidFill>
              </a:rPr>
              <a:t>"&gt;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&lt;!—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body 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.body 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font-family: Seoul, </a:t>
            </a:r>
            <a:r>
              <a:rPr lang="ko-KR" altLang="en-US" sz="1400" dirty="0">
                <a:solidFill>
                  <a:schemeClr val="tx1"/>
                </a:solidFill>
              </a:rPr>
              <a:t>굴림</a:t>
            </a:r>
            <a:r>
              <a:rPr lang="en-US" altLang="ko-KR" sz="1400" dirty="0">
                <a:solidFill>
                  <a:schemeClr val="tx1"/>
                </a:solidFill>
              </a:rPr>
              <a:t>, Verdana, Helvetica;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font-size: 9pt;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en-US" altLang="ko-KR" sz="1400" dirty="0" err="1">
                <a:solidFill>
                  <a:schemeClr val="tx1"/>
                </a:solidFill>
              </a:rPr>
              <a:t>cate</a:t>
            </a:r>
            <a:r>
              <a:rPr lang="en-US" altLang="ko-KR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font-family: Seoul, </a:t>
            </a:r>
            <a:r>
              <a:rPr lang="ko-KR" altLang="en-US" sz="1400" dirty="0">
                <a:solidFill>
                  <a:schemeClr val="tx1"/>
                </a:solidFill>
              </a:rPr>
              <a:t>굴림</a:t>
            </a:r>
            <a:r>
              <a:rPr lang="en-US" altLang="ko-KR" sz="1400" dirty="0">
                <a:solidFill>
                  <a:schemeClr val="tx1"/>
                </a:solidFill>
              </a:rPr>
              <a:t>, Verdana, Helvetica;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font-size: 9pt;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line-height: 14pt;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en-US" altLang="ko-KR" sz="1400" dirty="0" err="1">
                <a:solidFill>
                  <a:schemeClr val="tx1"/>
                </a:solidFill>
              </a:rPr>
              <a:t>cont</a:t>
            </a:r>
            <a:r>
              <a:rPr lang="en-US" altLang="ko-KR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font-family: Seoul, </a:t>
            </a:r>
            <a:r>
              <a:rPr lang="ko-KR" altLang="en-US" sz="1400" dirty="0">
                <a:solidFill>
                  <a:schemeClr val="tx1"/>
                </a:solidFill>
              </a:rPr>
              <a:t>굴림</a:t>
            </a:r>
            <a:r>
              <a:rPr lang="en-US" altLang="ko-KR" sz="1400" dirty="0">
                <a:solidFill>
                  <a:schemeClr val="tx1"/>
                </a:solidFill>
              </a:rPr>
              <a:t>, Verdana, Helvetica;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font-size: 9pt</a:t>
            </a:r>
            <a:r>
              <a:rPr lang="en-US" altLang="ko-KR" sz="1400" dirty="0" smtClean="0">
                <a:solidFill>
                  <a:schemeClr val="tx1"/>
                </a:solidFill>
              </a:rPr>
              <a:t>; line-height</a:t>
            </a:r>
            <a:r>
              <a:rPr lang="en-US" altLang="ko-KR" sz="1400" dirty="0">
                <a:solidFill>
                  <a:schemeClr val="tx1"/>
                </a:solidFill>
              </a:rPr>
              <a:t>: 12pt;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2564904"/>
            <a:ext cx="3960440" cy="41044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200" dirty="0">
                <a:solidFill>
                  <a:schemeClr val="tx1"/>
                </a:solidFill>
              </a:rPr>
              <a:t>.input {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font-size</a:t>
            </a:r>
            <a:r>
              <a:rPr lang="en-US" altLang="ko-KR" sz="1200" dirty="0">
                <a:solidFill>
                  <a:schemeClr val="tx1"/>
                </a:solidFill>
              </a:rPr>
              <a:t>: 9pt;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A:link, A:active, A:visited {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font-family: Seoul, </a:t>
            </a:r>
            <a:r>
              <a:rPr lang="ko-KR" altLang="en-US" sz="1200" dirty="0">
                <a:solidFill>
                  <a:schemeClr val="tx1"/>
                </a:solidFill>
              </a:rPr>
              <a:t>굴림</a:t>
            </a:r>
            <a:r>
              <a:rPr lang="en-US" altLang="ko-KR" sz="1200" dirty="0">
                <a:solidFill>
                  <a:schemeClr val="tx1"/>
                </a:solidFill>
              </a:rPr>
              <a:t>, Verdana, Helvetica;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font-size: 9pt;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color: #333399;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text-decoration: none;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A:hover {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font-size: 9pt;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color:#009AFF;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text-decoration: underline;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--&gt;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&lt;/STYLE&gt;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 스타일 가이드란 무엇인가</a:t>
            </a:r>
            <a:endParaRPr lang="en-US" altLang="ko-KR" b="0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14-3] </a:t>
            </a:r>
            <a:r>
              <a:rPr lang="ko-KR" altLang="en-US" dirty="0"/>
              <a:t>체계적인 웹 사이트 개발을 위한 디렉터리 구성 </a:t>
            </a:r>
            <a:r>
              <a:rPr lang="ko-KR" altLang="en-US" dirty="0" smtClean="0"/>
              <a:t>규칙</a:t>
            </a:r>
            <a:endParaRPr lang="en-US" altLang="ko-KR" dirty="0" smtClean="0"/>
          </a:p>
          <a:p>
            <a:pPr lvl="2"/>
            <a:r>
              <a:rPr lang="ko-KR" altLang="en-US" dirty="0"/>
              <a:t>디렉터리 명명 </a:t>
            </a:r>
            <a:r>
              <a:rPr lang="ko-KR" altLang="en-US" dirty="0" smtClean="0"/>
              <a:t>규칙</a:t>
            </a:r>
            <a:endParaRPr lang="en-US" altLang="ko-KR" dirty="0" smtClean="0"/>
          </a:p>
          <a:p>
            <a:pPr lvl="4"/>
            <a:r>
              <a:rPr lang="en-US" altLang="ko-KR" dirty="0"/>
              <a:t>HTML</a:t>
            </a:r>
            <a:r>
              <a:rPr lang="ko-KR" altLang="en-US" dirty="0"/>
              <a:t>이 포함된 작업 디렉터리는 화면 코드에서 명기된 코드 네임을 동일하게 사용한다</a:t>
            </a:r>
            <a:r>
              <a:rPr lang="en-US" altLang="ko-KR" dirty="0"/>
              <a:t>. </a:t>
            </a:r>
            <a:r>
              <a:rPr lang="ko-KR" altLang="en-US" dirty="0"/>
              <a:t>그리고 그래픽 및 </a:t>
            </a:r>
            <a:r>
              <a:rPr lang="ko-KR" altLang="en-US" dirty="0" smtClean="0"/>
              <a:t>기타 파일은 </a:t>
            </a:r>
            <a:r>
              <a:rPr lang="ko-KR" altLang="en-US" dirty="0"/>
              <a:t>파일 성격을 따른 단어의 영문 약어를 사용한다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3"/>
            <a:r>
              <a:rPr lang="ko-KR" altLang="en-US" dirty="0"/>
              <a:t>렉터리 생성 </a:t>
            </a:r>
            <a:r>
              <a:rPr lang="ko-KR" altLang="en-US" dirty="0" smtClean="0"/>
              <a:t>규칙</a:t>
            </a:r>
            <a:endParaRPr lang="en-US" altLang="ko-KR" dirty="0" smtClean="0"/>
          </a:p>
          <a:p>
            <a:pPr marL="801688" lvl="4" indent="0">
              <a:buNone/>
            </a:pPr>
            <a:r>
              <a:rPr lang="ko-KR" altLang="en-US" dirty="0" smtClean="0"/>
              <a:t>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탑 </a:t>
            </a:r>
            <a:r>
              <a:rPr lang="ko-KR" altLang="en-US" dirty="0"/>
              <a:t>메뉴</a:t>
            </a:r>
            <a:r>
              <a:rPr lang="en-US" altLang="ko-KR" dirty="0"/>
              <a:t>(Top Menu) </a:t>
            </a:r>
            <a:r>
              <a:rPr lang="ko-KR" altLang="en-US" dirty="0"/>
              <a:t>수준에 따라 하위 디렉터리를 구성하여</a:t>
            </a:r>
            <a:r>
              <a:rPr lang="en-US" altLang="ko-KR" dirty="0"/>
              <a:t>, HTML </a:t>
            </a:r>
            <a:r>
              <a:rPr lang="ko-KR" altLang="en-US" dirty="0"/>
              <a:t>파일을 구분한다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 smtClean="0"/>
              <a:t>2</a:t>
            </a:r>
            <a:r>
              <a:rPr lang="ko-KR" altLang="en-US" dirty="0"/>
              <a:t>레벨 수준까지 디렉터리 구성을 원칙으로 하며</a:t>
            </a:r>
            <a:r>
              <a:rPr lang="en-US" altLang="ko-KR" dirty="0"/>
              <a:t>, </a:t>
            </a:r>
            <a:r>
              <a:rPr lang="ko-KR" altLang="en-US" dirty="0"/>
              <a:t>정보의 양에 따라 </a:t>
            </a:r>
            <a:r>
              <a:rPr lang="en-US" altLang="ko-KR" dirty="0"/>
              <a:t>3</a:t>
            </a:r>
            <a:r>
              <a:rPr lang="ko-KR" altLang="en-US" dirty="0"/>
              <a:t>레벨 수준까지 디렉터리를 생성할 수 있다</a:t>
            </a:r>
            <a:r>
              <a:rPr lang="en-US" altLang="ko-KR" dirty="0" smtClean="0"/>
              <a:t>.</a:t>
            </a:r>
          </a:p>
          <a:p>
            <a:pPr marL="801688" lvl="4" indent="0">
              <a:buNone/>
            </a:pPr>
            <a:r>
              <a:rPr lang="ko-KR" altLang="en-US" dirty="0" smtClean="0"/>
              <a:t>    예</a:t>
            </a:r>
            <a:r>
              <a:rPr lang="en-US" altLang="ko-KR" dirty="0" smtClean="0"/>
              <a:t>) </a:t>
            </a:r>
            <a:r>
              <a:rPr lang="en-US" altLang="ko-KR" dirty="0"/>
              <a:t>2</a:t>
            </a:r>
            <a:r>
              <a:rPr lang="ko-KR" altLang="en-US" dirty="0" smtClean="0"/>
              <a:t>레벨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회사 소개</a:t>
            </a:r>
            <a:r>
              <a:rPr lang="en-US" altLang="ko-KR" dirty="0"/>
              <a:t>, </a:t>
            </a:r>
            <a:r>
              <a:rPr lang="ko-KR" altLang="en-US" dirty="0"/>
              <a:t>제품 소개</a:t>
            </a:r>
            <a:r>
              <a:rPr lang="en-US" altLang="ko-KR" dirty="0"/>
              <a:t>, </a:t>
            </a:r>
            <a:r>
              <a:rPr lang="ko-KR" altLang="en-US" dirty="0"/>
              <a:t>자료실</a:t>
            </a:r>
            <a:r>
              <a:rPr lang="en-US" altLang="ko-KR" dirty="0"/>
              <a:t>, </a:t>
            </a:r>
            <a:r>
              <a:rPr lang="ko-KR" altLang="en-US" dirty="0" smtClean="0"/>
              <a:t>방명록</a:t>
            </a:r>
            <a:endParaRPr lang="en-US" altLang="ko-KR" dirty="0" smtClean="0"/>
          </a:p>
          <a:p>
            <a:pPr marL="801688" lvl="4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3</a:t>
            </a:r>
            <a:r>
              <a:rPr lang="ko-KR" altLang="en-US" dirty="0"/>
              <a:t>레벨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회사 연혁</a:t>
            </a:r>
            <a:r>
              <a:rPr lang="en-US" altLang="ko-KR" dirty="0"/>
              <a:t>, </a:t>
            </a:r>
            <a:r>
              <a:rPr lang="ko-KR" altLang="en-US" dirty="0"/>
              <a:t>조직도</a:t>
            </a:r>
            <a:r>
              <a:rPr lang="en-US" altLang="ko-KR" dirty="0"/>
              <a:t>, </a:t>
            </a:r>
            <a:r>
              <a:rPr lang="ko-KR" altLang="en-US" dirty="0"/>
              <a:t>찾아 오시는 길</a:t>
            </a:r>
            <a:r>
              <a:rPr lang="en-US" altLang="ko-KR" dirty="0"/>
              <a:t>, </a:t>
            </a:r>
            <a:r>
              <a:rPr lang="ko-KR" altLang="en-US" dirty="0"/>
              <a:t>신제품 소개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marL="801688" lvl="4" indent="0">
              <a:buNone/>
            </a:pPr>
            <a:r>
              <a:rPr lang="ko-KR" altLang="en-US" dirty="0" smtClean="0"/>
              <a:t>② 그래픽</a:t>
            </a:r>
            <a:r>
              <a:rPr lang="en-US" altLang="ko-KR" dirty="0" smtClean="0"/>
              <a:t>/</a:t>
            </a:r>
            <a:r>
              <a:rPr lang="ko-KR" altLang="en-US" dirty="0" smtClean="0"/>
              <a:t>멀티미디어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프로그램 파일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파일 </a:t>
            </a:r>
            <a:r>
              <a:rPr lang="ko-KR" altLang="en-US" dirty="0"/>
              <a:t>종류에 따라 디렉터리를 구성하여</a:t>
            </a:r>
            <a:r>
              <a:rPr lang="en-US" altLang="ko-KR" dirty="0"/>
              <a:t>, </a:t>
            </a:r>
            <a:r>
              <a:rPr lang="ko-KR" altLang="en-US" dirty="0"/>
              <a:t>각 파일을 구분한다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14-3] </a:t>
            </a:r>
            <a:r>
              <a:rPr lang="ko-KR" altLang="en-US" dirty="0"/>
              <a:t>체계적인 웹 사이트 개발을 위한 디렉터리 구성 규칙</a:t>
            </a:r>
            <a:endParaRPr lang="en-US" altLang="ko-KR" dirty="0"/>
          </a:p>
          <a:p>
            <a:pPr lvl="2"/>
            <a:r>
              <a:rPr lang="ko-KR" altLang="en-US" dirty="0" smtClean="0"/>
              <a:t>디렉터리명</a:t>
            </a:r>
            <a:endParaRPr lang="en-US" altLang="ko-KR" dirty="0" smtClean="0"/>
          </a:p>
          <a:p>
            <a:pPr marL="801688" lvl="4" indent="0">
              <a:buNone/>
            </a:pPr>
            <a:r>
              <a:rPr lang="ko-KR" altLang="en-US" dirty="0"/>
              <a:t>① 탑 메뉴 디렉터리</a:t>
            </a:r>
          </a:p>
          <a:p>
            <a:pPr lvl="4"/>
            <a:r>
              <a:rPr lang="ko-KR" altLang="en-US" dirty="0" smtClean="0"/>
              <a:t>화면 </a:t>
            </a:r>
            <a:r>
              <a:rPr lang="ko-KR" altLang="en-US" dirty="0"/>
              <a:t>코드를 디렉터리 네임으로 동일하게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marL="801688" lvl="4" indent="0">
              <a:buNone/>
            </a:pPr>
            <a:r>
              <a:rPr lang="ko-KR" altLang="en-US" dirty="0" smtClean="0"/>
              <a:t>② 그래픽</a:t>
            </a:r>
            <a:r>
              <a:rPr lang="en-US" altLang="ko-KR" dirty="0"/>
              <a:t>`/`</a:t>
            </a:r>
            <a:r>
              <a:rPr lang="ko-KR" altLang="en-US" dirty="0"/>
              <a:t>기타 파일 디렉터리</a:t>
            </a:r>
          </a:p>
          <a:p>
            <a:pPr lvl="4"/>
            <a:r>
              <a:rPr lang="en-US" altLang="ko-KR" dirty="0" smtClean="0"/>
              <a:t>CGI </a:t>
            </a:r>
            <a:r>
              <a:rPr lang="ko-KR" altLang="en-US" dirty="0"/>
              <a:t>프로그램 </a:t>
            </a:r>
            <a:r>
              <a:rPr lang="en-US" altLang="ko-KR" dirty="0"/>
              <a:t>: root/</a:t>
            </a:r>
            <a:r>
              <a:rPr lang="en-US" altLang="ko-KR" dirty="0" err="1"/>
              <a:t>cgi</a:t>
            </a:r>
            <a:r>
              <a:rPr lang="en-US" altLang="ko-KR" dirty="0"/>
              <a:t>-bin</a:t>
            </a:r>
          </a:p>
          <a:p>
            <a:pPr lvl="4"/>
            <a:r>
              <a:rPr lang="ko-KR" altLang="en-US" dirty="0" smtClean="0"/>
              <a:t>프로그램 </a:t>
            </a:r>
            <a:r>
              <a:rPr lang="ko-KR" altLang="en-US" dirty="0"/>
              <a:t>소스 파일 </a:t>
            </a:r>
            <a:r>
              <a:rPr lang="en-US" altLang="ko-KR" dirty="0"/>
              <a:t>: root/source</a:t>
            </a:r>
          </a:p>
          <a:p>
            <a:pPr lvl="4"/>
            <a:r>
              <a:rPr lang="ko-KR" altLang="en-US" dirty="0" smtClean="0"/>
              <a:t>아이콘 </a:t>
            </a:r>
            <a:r>
              <a:rPr lang="ko-KR" altLang="en-US" dirty="0"/>
              <a:t>파일</a:t>
            </a:r>
            <a:r>
              <a:rPr lang="en-US" altLang="ko-KR" dirty="0"/>
              <a:t>(jpg, gif) : root/icons</a:t>
            </a:r>
          </a:p>
          <a:p>
            <a:pPr lvl="4"/>
            <a:r>
              <a:rPr lang="ko-KR" altLang="en-US" dirty="0" smtClean="0"/>
              <a:t>그래픽 </a:t>
            </a:r>
            <a:r>
              <a:rPr lang="ko-KR" altLang="en-US" dirty="0"/>
              <a:t>이미지 파일</a:t>
            </a:r>
            <a:r>
              <a:rPr lang="en-US" altLang="ko-KR" dirty="0"/>
              <a:t>(jpg, gif) : /`images(</a:t>
            </a:r>
            <a:r>
              <a:rPr lang="ko-KR" altLang="en-US" dirty="0"/>
              <a:t>해당 탑 메뉴의 하위에 들어감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 smtClean="0"/>
              <a:t>동화상 </a:t>
            </a:r>
            <a:r>
              <a:rPr lang="ko-KR" altLang="en-US" dirty="0"/>
              <a:t>파일</a:t>
            </a:r>
            <a:r>
              <a:rPr lang="en-US" altLang="ko-KR" dirty="0"/>
              <a:t>`/`</a:t>
            </a:r>
            <a:r>
              <a:rPr lang="ko-KR" altLang="en-US" dirty="0"/>
              <a:t>사운드 파일</a:t>
            </a:r>
            <a:r>
              <a:rPr lang="en-US" altLang="ko-KR" dirty="0"/>
              <a:t>(</a:t>
            </a:r>
            <a:r>
              <a:rPr lang="en-US" altLang="ko-KR" dirty="0" err="1"/>
              <a:t>mov</a:t>
            </a:r>
            <a:r>
              <a:rPr lang="en-US" altLang="ko-KR" dirty="0"/>
              <a:t>, </a:t>
            </a:r>
            <a:r>
              <a:rPr lang="en-US" altLang="ko-KR" dirty="0" err="1"/>
              <a:t>avi</a:t>
            </a:r>
            <a:r>
              <a:rPr lang="en-US" altLang="ko-KR" dirty="0"/>
              <a:t>, mpeg, wav, mid) : /media(</a:t>
            </a:r>
            <a:r>
              <a:rPr lang="ko-KR" altLang="en-US" dirty="0"/>
              <a:t>해당 탑 메뉴의 하위에 들어감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 smtClean="0"/>
              <a:t>멀티미디어 </a:t>
            </a:r>
            <a:r>
              <a:rPr lang="ko-KR" altLang="en-US" dirty="0"/>
              <a:t>애니메이션 파일</a:t>
            </a:r>
            <a:r>
              <a:rPr lang="en-US" altLang="ko-KR" dirty="0"/>
              <a:t>(Shockwave/Flash) : /flash(</a:t>
            </a:r>
            <a:r>
              <a:rPr lang="ko-KR" altLang="en-US" dirty="0"/>
              <a:t>해당 탑 메뉴의 하위에 들어감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 스타일 가이드란 </a:t>
            </a:r>
            <a:r>
              <a:rPr lang="ko-KR" altLang="en-US" b="0" dirty="0" smtClean="0"/>
              <a:t>무엇인가</a:t>
            </a:r>
            <a:endParaRPr lang="en-US" altLang="ko-KR" b="0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14-4] </a:t>
            </a:r>
            <a:r>
              <a:rPr lang="ko-KR" altLang="en-US" dirty="0"/>
              <a:t>체계적인 웹 사이트 개발을 위한 파일명 명명 </a:t>
            </a:r>
            <a:r>
              <a:rPr lang="ko-KR" altLang="en-US" dirty="0" smtClean="0"/>
              <a:t>규칙</a:t>
            </a:r>
            <a:endParaRPr lang="en-US" altLang="ko-KR" dirty="0" smtClean="0"/>
          </a:p>
          <a:p>
            <a:pPr lvl="2"/>
            <a:r>
              <a:rPr lang="ko-KR" altLang="en-US" dirty="0"/>
              <a:t>구성</a:t>
            </a:r>
          </a:p>
          <a:p>
            <a:pPr lvl="4"/>
            <a:r>
              <a:rPr lang="ko-KR" altLang="en-US" dirty="0"/>
              <a:t>화면 코드 </a:t>
            </a:r>
            <a:r>
              <a:rPr lang="en-US" altLang="ko-KR" dirty="0"/>
              <a:t>+ </a:t>
            </a:r>
            <a:r>
              <a:rPr lang="ko-KR" altLang="en-US" dirty="0" err="1"/>
              <a:t>구분자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일련번호로 파일명을 구성한다</a:t>
            </a:r>
            <a:r>
              <a:rPr lang="en-US" altLang="ko-KR" dirty="0"/>
              <a:t>(icon </a:t>
            </a:r>
            <a:r>
              <a:rPr lang="ko-KR" altLang="en-US" dirty="0"/>
              <a:t>파일 제외</a:t>
            </a:r>
            <a:r>
              <a:rPr lang="en-US" altLang="ko-KR" dirty="0" smtClean="0"/>
              <a:t>).</a:t>
            </a:r>
          </a:p>
          <a:p>
            <a:pPr lvl="4"/>
            <a:endParaRPr lang="en-US" altLang="ko-KR" dirty="0" smtClean="0"/>
          </a:p>
          <a:p>
            <a:pPr lvl="3"/>
            <a:r>
              <a:rPr lang="ko-KR" altLang="en-US" dirty="0" smtClean="0"/>
              <a:t>화면 </a:t>
            </a:r>
            <a:r>
              <a:rPr lang="ko-KR" altLang="en-US" dirty="0"/>
              <a:t>코드</a:t>
            </a:r>
          </a:p>
          <a:p>
            <a:pPr lvl="4"/>
            <a:r>
              <a:rPr lang="ko-KR" altLang="en-US" dirty="0"/>
              <a:t>화면 코드 구성 규칙에 따라 제작된 화면 코드 네임을 사용하고 알파벳의 조합에 따라 레벨의 단계와 메뉴 </a:t>
            </a:r>
            <a:r>
              <a:rPr lang="ko-KR" altLang="en-US" dirty="0" smtClean="0"/>
              <a:t>종류를 구분한다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3"/>
            <a:r>
              <a:rPr lang="ko-KR" altLang="en-US" dirty="0" err="1" smtClean="0"/>
              <a:t>구분자</a:t>
            </a:r>
            <a:endParaRPr lang="ko-KR" altLang="en-US" dirty="0"/>
          </a:p>
          <a:p>
            <a:pPr lvl="4"/>
            <a:r>
              <a:rPr lang="ko-KR" altLang="en-US" dirty="0" err="1"/>
              <a:t>언더바</a:t>
            </a:r>
            <a:r>
              <a:rPr lang="en-US" altLang="ko-KR" dirty="0"/>
              <a:t>( _ )</a:t>
            </a:r>
            <a:r>
              <a:rPr lang="ko-KR" altLang="en-US" dirty="0"/>
              <a:t>로 메뉴 번호와 파일 설명을 </a:t>
            </a:r>
            <a:r>
              <a:rPr lang="ko-KR" altLang="en-US" dirty="0" smtClean="0"/>
              <a:t>구분한다</a:t>
            </a:r>
            <a:endParaRPr lang="en-US" altLang="ko-KR" dirty="0" smtClean="0"/>
          </a:p>
          <a:p>
            <a:pPr lvl="4"/>
            <a:endParaRPr lang="ko-KR" altLang="en-US" dirty="0"/>
          </a:p>
          <a:p>
            <a:pPr lvl="3"/>
            <a:r>
              <a:rPr lang="ko-KR" altLang="en-US" dirty="0" smtClean="0"/>
              <a:t>일련번호</a:t>
            </a:r>
            <a:endParaRPr lang="ko-KR" altLang="en-US" dirty="0"/>
          </a:p>
          <a:p>
            <a:pPr lvl="4"/>
            <a:r>
              <a:rPr lang="en-US" altLang="ko-KR" dirty="0"/>
              <a:t>2</a:t>
            </a:r>
            <a:r>
              <a:rPr lang="ko-KR" altLang="en-US" dirty="0"/>
              <a:t>자리 숫자로서 순서에 따른 일련번호를 제공한다</a:t>
            </a:r>
            <a:r>
              <a:rPr lang="en-US" altLang="ko-KR" dirty="0" smtClean="0"/>
              <a:t>.</a:t>
            </a:r>
          </a:p>
          <a:p>
            <a:pPr marL="801688" lvl="4" indent="0">
              <a:buNone/>
            </a:pPr>
            <a:r>
              <a:rPr lang="ko-KR" altLang="en-US" dirty="0" smtClean="0"/>
              <a:t>① 메인 </a:t>
            </a:r>
            <a:r>
              <a:rPr lang="ko-KR" altLang="en-US" dirty="0"/>
              <a:t>화면 명명 규칙</a:t>
            </a:r>
          </a:p>
          <a:p>
            <a:pPr lvl="4"/>
            <a:r>
              <a:rPr lang="ko-KR" altLang="en-US" dirty="0"/>
              <a:t>메인 화면은 서버에서 초기 파일로 인식하는 파일명을 기준으로 </a:t>
            </a:r>
            <a:r>
              <a:rPr lang="en-US" altLang="ko-KR" dirty="0"/>
              <a:t>HTML </a:t>
            </a:r>
            <a:r>
              <a:rPr lang="ko-KR" altLang="en-US" dirty="0"/>
              <a:t>및 기타 파일명을 지정한다</a:t>
            </a:r>
            <a:r>
              <a:rPr lang="en-US" altLang="ko-KR" dirty="0"/>
              <a:t>. </a:t>
            </a:r>
            <a:r>
              <a:rPr lang="en-US" altLang="ko-KR" dirty="0" smtClean="0"/>
              <a:t>index.html</a:t>
            </a:r>
            <a:r>
              <a:rPr lang="ko-KR" altLang="en-US" dirty="0" smtClean="0"/>
              <a:t>을 </a:t>
            </a:r>
            <a:r>
              <a:rPr lang="ko-KR" altLang="en-US" dirty="0"/>
              <a:t>초기 파일로 인식하는 서버일 경우의 예는 다음과 같다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14-4] </a:t>
            </a:r>
            <a:r>
              <a:rPr lang="ko-KR" altLang="en-US" dirty="0"/>
              <a:t>체계적인 웹 사이트 개발을 위한 파일명 명명 </a:t>
            </a:r>
            <a:r>
              <a:rPr lang="ko-KR" altLang="en-US" dirty="0" smtClean="0"/>
              <a:t>규칙</a:t>
            </a:r>
            <a:endParaRPr lang="en-US" altLang="ko-KR" dirty="0" smtClean="0"/>
          </a:p>
          <a:p>
            <a:pPr marL="801688" lvl="4" indent="0">
              <a:buNone/>
            </a:pPr>
            <a:r>
              <a:rPr lang="ko-KR" altLang="en-US" dirty="0" smtClean="0"/>
              <a:t>① 메인 화면 명명 규칙</a:t>
            </a:r>
          </a:p>
          <a:p>
            <a:pPr lvl="4"/>
            <a:r>
              <a:rPr lang="en-US" altLang="ko-KR" dirty="0" smtClean="0"/>
              <a:t>index.html</a:t>
            </a:r>
            <a:r>
              <a:rPr lang="ko-KR" altLang="en-US" dirty="0"/>
              <a:t>을 초기 파일로 인식하는 서버일 경우의 예는 다음과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예</a:t>
            </a:r>
            <a:r>
              <a:rPr lang="en-US" altLang="ko-KR" dirty="0" smtClean="0"/>
              <a:t>) html </a:t>
            </a:r>
            <a:r>
              <a:rPr lang="ko-KR" altLang="en-US" dirty="0"/>
              <a:t>파일 </a:t>
            </a:r>
            <a:r>
              <a:rPr lang="en-US" altLang="ko-KR" dirty="0"/>
              <a:t>: index.html </a:t>
            </a:r>
            <a:r>
              <a:rPr lang="en-US" altLang="ko-KR" dirty="0" smtClean="0"/>
              <a:t>/ </a:t>
            </a:r>
            <a:r>
              <a:rPr lang="en-US" altLang="ko-KR" dirty="0"/>
              <a:t>i</a:t>
            </a:r>
            <a:r>
              <a:rPr lang="en-US" altLang="ko-KR" dirty="0" smtClean="0"/>
              <a:t>mage </a:t>
            </a:r>
            <a:r>
              <a:rPr lang="ko-KR" altLang="en-US" dirty="0"/>
              <a:t>파일 </a:t>
            </a:r>
            <a:r>
              <a:rPr lang="en-US" altLang="ko-KR" dirty="0"/>
              <a:t>: </a:t>
            </a:r>
            <a:r>
              <a:rPr lang="en-US" altLang="ko-KR" dirty="0" smtClean="0"/>
              <a:t>index_g01.gif</a:t>
            </a:r>
          </a:p>
          <a:p>
            <a:pPr marL="801688" lvl="4" indent="0">
              <a:buNone/>
            </a:pPr>
            <a:r>
              <a:rPr lang="ko-KR" altLang="en-US" dirty="0" smtClean="0"/>
              <a:t>② 일련번호 </a:t>
            </a:r>
            <a:r>
              <a:rPr lang="ko-KR" altLang="en-US" dirty="0"/>
              <a:t>사용의 예외</a:t>
            </a:r>
          </a:p>
          <a:p>
            <a:pPr lvl="4"/>
            <a:r>
              <a:rPr lang="ko-KR" altLang="en-US" dirty="0"/>
              <a:t>파일 자체가 특정한 기능을 수행하는 경우</a:t>
            </a:r>
            <a:r>
              <a:rPr lang="en-US" altLang="ko-KR" dirty="0"/>
              <a:t>, </a:t>
            </a:r>
            <a:r>
              <a:rPr lang="ko-KR" altLang="en-US" dirty="0"/>
              <a:t>일련번호 대신에 기능을 표시하는 코드를 부여한다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프레임 구성 파일 </a:t>
            </a:r>
            <a:r>
              <a:rPr lang="en-US" altLang="ko-KR" dirty="0"/>
              <a:t>: f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그라운드 </a:t>
            </a:r>
            <a:r>
              <a:rPr lang="ko-KR" altLang="en-US" dirty="0"/>
              <a:t>이미지 </a:t>
            </a:r>
            <a:r>
              <a:rPr lang="en-US" altLang="ko-KR" dirty="0"/>
              <a:t>: b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타이틀 </a:t>
            </a:r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en-US" altLang="ko-KR" dirty="0" smtClean="0"/>
              <a:t>t</a:t>
            </a:r>
          </a:p>
          <a:p>
            <a:pPr lvl="4"/>
            <a:endParaRPr lang="en-US" altLang="ko-KR" dirty="0"/>
          </a:p>
          <a:p>
            <a:pPr lvl="3"/>
            <a:r>
              <a:rPr lang="ko-KR" altLang="en-US" dirty="0"/>
              <a:t>아이콘</a:t>
            </a:r>
            <a:r>
              <a:rPr lang="en-US" altLang="ko-KR" dirty="0"/>
              <a:t>(icon) </a:t>
            </a:r>
            <a:r>
              <a:rPr lang="ko-KR" altLang="en-US" dirty="0"/>
              <a:t>파일 </a:t>
            </a:r>
            <a:r>
              <a:rPr lang="ko-KR" altLang="en-US" dirty="0" smtClean="0"/>
              <a:t>명명규칙</a:t>
            </a:r>
            <a:endParaRPr lang="en-US" altLang="ko-KR" dirty="0" smtClean="0"/>
          </a:p>
          <a:p>
            <a:pPr marL="801688" lvl="4" indent="0">
              <a:buNone/>
            </a:pPr>
            <a:r>
              <a:rPr lang="ko-KR" altLang="en-US" dirty="0" smtClean="0"/>
              <a:t>① 아이콘 </a:t>
            </a:r>
            <a:r>
              <a:rPr lang="ko-KR" altLang="en-US" dirty="0"/>
              <a:t>파일의 정의</a:t>
            </a:r>
          </a:p>
          <a:p>
            <a:pPr lvl="4"/>
            <a:r>
              <a:rPr lang="ko-KR" altLang="en-US" dirty="0"/>
              <a:t>그래픽 이미지 혹은 프로그램으로 생성된 버튼에 </a:t>
            </a:r>
            <a:r>
              <a:rPr lang="ko-KR" altLang="en-US" dirty="0" err="1"/>
              <a:t>작동성을</a:t>
            </a:r>
            <a:r>
              <a:rPr lang="ko-KR" altLang="en-US" dirty="0"/>
              <a:t> 부여해서 페이지 이동 및 사용자 요구를 </a:t>
            </a:r>
            <a:r>
              <a:rPr lang="ko-KR" altLang="en-US" dirty="0" smtClean="0"/>
              <a:t>받아들이는 객체다</a:t>
            </a:r>
            <a:r>
              <a:rPr lang="en-US" altLang="ko-KR" dirty="0" smtClean="0"/>
              <a:t>.</a:t>
            </a:r>
          </a:p>
          <a:p>
            <a:pPr marL="801688" lvl="4" indent="0">
              <a:buNone/>
            </a:pPr>
            <a:r>
              <a:rPr lang="ko-KR" altLang="en-US" dirty="0" smtClean="0"/>
              <a:t>② 아이콘 </a:t>
            </a:r>
            <a:r>
              <a:rPr lang="ko-KR" altLang="en-US" dirty="0"/>
              <a:t>파일을 독자적으로 명명하는 이유</a:t>
            </a:r>
          </a:p>
          <a:p>
            <a:pPr lvl="4"/>
            <a:r>
              <a:rPr lang="ko-KR" altLang="en-US" dirty="0"/>
              <a:t>아이콘은 각 파일에 해당하는 </a:t>
            </a:r>
            <a:r>
              <a:rPr lang="ko-KR" altLang="en-US" dirty="0" err="1"/>
              <a:t>작동성을</a:t>
            </a:r>
            <a:r>
              <a:rPr lang="ko-KR" altLang="en-US" dirty="0"/>
              <a:t> 지니고 있으므로 해당 </a:t>
            </a:r>
            <a:r>
              <a:rPr lang="ko-KR" altLang="en-US" dirty="0" err="1"/>
              <a:t>작동성을</a:t>
            </a:r>
            <a:r>
              <a:rPr lang="ko-KR" altLang="en-US" dirty="0"/>
              <a:t> 파일명에서 표기하여 제작 및 </a:t>
            </a:r>
            <a:r>
              <a:rPr lang="ko-KR" altLang="en-US" dirty="0" err="1" smtClean="0"/>
              <a:t>업그레이</a:t>
            </a:r>
            <a:r>
              <a:rPr lang="ko-KR" altLang="en-US" dirty="0" smtClean="0"/>
              <a:t> </a:t>
            </a:r>
            <a:r>
              <a:rPr lang="ko-KR" altLang="en-US" dirty="0"/>
              <a:t>시 작업을 용이하게 한다</a:t>
            </a:r>
            <a:r>
              <a:rPr lang="en-US" altLang="ko-KR" dirty="0" smtClean="0"/>
              <a:t>.</a:t>
            </a:r>
          </a:p>
          <a:p>
            <a:pPr marL="801688" lvl="4" indent="0">
              <a:buNone/>
            </a:pPr>
            <a:r>
              <a:rPr lang="ko-KR" altLang="en-US" dirty="0" smtClean="0"/>
              <a:t>③ 구성</a:t>
            </a:r>
            <a:endParaRPr lang="ko-KR" altLang="en-US" dirty="0"/>
          </a:p>
          <a:p>
            <a:pPr lvl="4"/>
            <a:r>
              <a:rPr lang="ko-KR" altLang="en-US" dirty="0"/>
              <a:t>‘메뉴 번호</a:t>
            </a:r>
            <a:r>
              <a:rPr lang="en-US" altLang="ko-KR" dirty="0"/>
              <a:t>+</a:t>
            </a:r>
            <a:r>
              <a:rPr lang="ko-KR" altLang="en-US" dirty="0" err="1"/>
              <a:t>구분자</a:t>
            </a:r>
            <a:r>
              <a:rPr lang="en-US" altLang="ko-KR" dirty="0"/>
              <a:t>+</a:t>
            </a:r>
            <a:r>
              <a:rPr lang="ko-KR" altLang="en-US" dirty="0"/>
              <a:t>작동 구분’으로 구성되며</a:t>
            </a:r>
            <a:r>
              <a:rPr lang="en-US" altLang="ko-KR" dirty="0"/>
              <a:t>, </a:t>
            </a:r>
            <a:r>
              <a:rPr lang="ko-KR" altLang="en-US" dirty="0"/>
              <a:t>메뉴 번호와 </a:t>
            </a:r>
            <a:r>
              <a:rPr lang="ko-KR" altLang="en-US" dirty="0" err="1"/>
              <a:t>구분자는</a:t>
            </a:r>
            <a:r>
              <a:rPr lang="ko-KR" altLang="en-US" dirty="0"/>
              <a:t> 반복해서 사용하는 아이콘일 때 </a:t>
            </a:r>
            <a:r>
              <a:rPr lang="ko-KR" altLang="en-US" dirty="0" smtClean="0"/>
              <a:t>생략할 수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0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울산대학교 스타일 가이드 사례</a:t>
            </a:r>
            <a:endParaRPr lang="en-US" altLang="ko-KR" dirty="0"/>
          </a:p>
          <a:p>
            <a:pPr lvl="1"/>
            <a:r>
              <a:rPr lang="ko-KR" altLang="en-US" dirty="0" smtClean="0"/>
              <a:t>컬러 가이드라인을 만들 </a:t>
            </a:r>
            <a:r>
              <a:rPr lang="ko-KR" altLang="en-US" dirty="0"/>
              <a:t>때 주의할 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pPr lvl="2"/>
            <a:r>
              <a:rPr lang="ko-KR" altLang="en-US" dirty="0"/>
              <a:t>메인 컬러와 컬러 </a:t>
            </a:r>
            <a:r>
              <a:rPr lang="ko-KR" altLang="en-US" dirty="0" smtClean="0"/>
              <a:t>배색을 정할 </a:t>
            </a:r>
            <a:r>
              <a:rPr lang="ko-KR" altLang="en-US" dirty="0"/>
              <a:t>때</a:t>
            </a:r>
            <a:r>
              <a:rPr lang="en-US" altLang="ko-KR" dirty="0"/>
              <a:t>, </a:t>
            </a:r>
            <a:r>
              <a:rPr lang="ko-KR" altLang="en-US" dirty="0"/>
              <a:t>반드시 비슷한 채도와 명도의 범위에서 선별해야 한다는 것이다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</a:t>
            </a:r>
            <a:r>
              <a:rPr lang="ko-KR" altLang="en-US" dirty="0"/>
              <a:t>사이트의 전반적인 컬러가 </a:t>
            </a:r>
            <a:r>
              <a:rPr lang="ko-KR" altLang="en-US" dirty="0" err="1" smtClean="0"/>
              <a:t>파스텔톤인데</a:t>
            </a:r>
            <a:r>
              <a:rPr lang="en-US" altLang="ko-KR" dirty="0"/>
              <a:t>, </a:t>
            </a:r>
            <a:r>
              <a:rPr lang="ko-KR" altLang="en-US" dirty="0"/>
              <a:t>난데없이 명도가 낮은 어두운 컬러가 섞여 있다면 이질감이 느껴지고 일관성이 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1520" y="3457436"/>
            <a:ext cx="8659091" cy="1771764"/>
            <a:chOff x="467544" y="3387811"/>
            <a:chExt cx="8659091" cy="177176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387811"/>
              <a:ext cx="8659091" cy="1481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9552" y="4851798"/>
              <a:ext cx="3444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14-10] </a:t>
              </a:r>
              <a:r>
                <a:rPr lang="ko-KR" altLang="en-US" sz="1400" dirty="0"/>
                <a:t>파스텔 톤의 컬러 시스템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04048" y="4849415"/>
              <a:ext cx="33575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14-11] </a:t>
              </a:r>
              <a:r>
                <a:rPr lang="ko-KR" altLang="en-US" sz="1400" dirty="0"/>
                <a:t>낮은 채도의 컬러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0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울산대학교 스타일 가이드 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</a:t>
            </a:r>
            <a:r>
              <a:rPr lang="en-US" altLang="ko-KR" dirty="0"/>
              <a:t> </a:t>
            </a:r>
            <a:r>
              <a:rPr lang="en-US" altLang="ko-KR" dirty="0" smtClean="0"/>
              <a:t>14-5] </a:t>
            </a:r>
            <a:r>
              <a:rPr lang="ko-KR" altLang="en-US" dirty="0"/>
              <a:t>울산대학교의 스타일 </a:t>
            </a:r>
            <a:r>
              <a:rPr lang="ko-KR" altLang="en-US" dirty="0" smtClean="0"/>
              <a:t>가이드 </a:t>
            </a:r>
            <a:r>
              <a:rPr lang="en-US" altLang="ko-KR" dirty="0" smtClean="0"/>
              <a:t>(</a:t>
            </a:r>
            <a:r>
              <a:rPr lang="en-US" altLang="ko-KR" dirty="0"/>
              <a:t>http://visual.ulsan.ac.kr/main/default.aspx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울산대학교 웹 스타일 개요</a:t>
            </a:r>
            <a:endParaRPr lang="en-US" altLang="ko-KR" dirty="0" smtClean="0"/>
          </a:p>
          <a:p>
            <a:pPr lvl="4"/>
            <a:r>
              <a:rPr lang="ko-KR" altLang="en-US" dirty="0"/>
              <a:t>웹 사이트 제작 또는 유지 보수 시 웹 사이트와 관련된 세부 항목을 통합된 </a:t>
            </a:r>
            <a:r>
              <a:rPr lang="ko-KR" altLang="en-US" dirty="0" err="1"/>
              <a:t>아이덴티티화하여</a:t>
            </a:r>
            <a:r>
              <a:rPr lang="ko-KR" altLang="en-US" dirty="0"/>
              <a:t> 구축하기 위하여 </a:t>
            </a:r>
            <a:r>
              <a:rPr lang="ko-KR" altLang="en-US" dirty="0" smtClean="0"/>
              <a:t>꼭 준수해야 </a:t>
            </a:r>
            <a:r>
              <a:rPr lang="ko-KR" altLang="en-US" dirty="0"/>
              <a:t>하는 사항과 참고 예제</a:t>
            </a:r>
            <a:r>
              <a:rPr lang="en-US" altLang="ko-KR" dirty="0"/>
              <a:t>, </a:t>
            </a:r>
            <a:r>
              <a:rPr lang="ko-KR" altLang="en-US" dirty="0"/>
              <a:t>적용 사례 등을 규정해놓은 규칙을 웹 스타일 가이드라고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7505" y="3543300"/>
            <a:ext cx="4384246" cy="2340371"/>
            <a:chOff x="107505" y="3543300"/>
            <a:chExt cx="4384246" cy="2340371"/>
          </a:xfrm>
        </p:grpSpPr>
        <p:pic>
          <p:nvPicPr>
            <p:cNvPr id="7170" name="Picture 2" descr="C:\Users\Hiya\Desktop\Task\001_한빛_강의교안\ch14\ch14-12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3543300"/>
              <a:ext cx="3902075" cy="203358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05" y="5575894"/>
              <a:ext cx="438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14-12] </a:t>
              </a:r>
              <a:r>
                <a:rPr lang="ko-KR" altLang="en-US" sz="1400" dirty="0"/>
                <a:t>웹 스타일 가이드의 개요와 구축 배경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283968" y="3576826"/>
            <a:ext cx="4680520" cy="2968263"/>
            <a:chOff x="4283968" y="3576826"/>
            <a:chExt cx="4680520" cy="2968263"/>
          </a:xfrm>
        </p:grpSpPr>
        <p:pic>
          <p:nvPicPr>
            <p:cNvPr id="7171" name="Picture 3" descr="C:\Users\Hiya\Desktop\Task\001_한빛_강의교안\ch14\ch14-14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5442" y="3576826"/>
              <a:ext cx="4099006" cy="266048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283968" y="6237312"/>
              <a:ext cx="4680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14-14] </a:t>
              </a:r>
              <a:r>
                <a:rPr lang="ko-KR" altLang="en-US" sz="1400" dirty="0"/>
                <a:t>각 계층별 웹 사이트에 일관된 형식 부여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0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</a:t>
            </a:r>
            <a:r>
              <a:rPr lang="en-US" altLang="ko-KR" dirty="0"/>
              <a:t> 14-5] </a:t>
            </a:r>
            <a:r>
              <a:rPr lang="ko-KR" altLang="en-US" dirty="0"/>
              <a:t>울산대학교의 스타일 </a:t>
            </a:r>
            <a:r>
              <a:rPr lang="ko-KR" altLang="en-US" dirty="0" smtClean="0"/>
              <a:t>가이드</a:t>
            </a:r>
            <a:endParaRPr lang="en-US" altLang="ko-KR" dirty="0" smtClean="0"/>
          </a:p>
          <a:p>
            <a:pPr lvl="2"/>
            <a:r>
              <a:rPr lang="ko-KR" altLang="en-US" dirty="0"/>
              <a:t>레이아웃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4"/>
            <a:r>
              <a:rPr lang="ko-KR" altLang="en-US" dirty="0"/>
              <a:t>레이아웃에 대한 가이드라인을 제공해 준다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로고의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메뉴와 </a:t>
            </a:r>
            <a:r>
              <a:rPr lang="ko-KR" altLang="en-US" dirty="0" err="1"/>
              <a:t>콘텐츠</a:t>
            </a:r>
            <a:r>
              <a:rPr lang="ko-KR" altLang="en-US" dirty="0"/>
              <a:t> 사이의 공간 사이즈</a:t>
            </a:r>
            <a:r>
              <a:rPr lang="en-US" altLang="ko-KR" dirty="0"/>
              <a:t>, </a:t>
            </a:r>
            <a:r>
              <a:rPr lang="ko-KR" altLang="en-US" dirty="0"/>
              <a:t>이미지와 텍스트 </a:t>
            </a:r>
            <a:r>
              <a:rPr lang="ko-KR" altLang="en-US" dirty="0" smtClean="0"/>
              <a:t>사이의 </a:t>
            </a:r>
            <a:r>
              <a:rPr lang="ko-KR" altLang="en-US" dirty="0"/>
              <a:t>공간 사이즈 등 레이아웃에 관련된 상세한 가이드다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marL="801688" lvl="4" indent="0">
              <a:buNone/>
            </a:pPr>
            <a:r>
              <a:rPr lang="ko-KR" altLang="en-US" dirty="0" smtClean="0"/>
              <a:t>① 메인 페이지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55776" y="2780928"/>
            <a:ext cx="4469642" cy="3908177"/>
            <a:chOff x="2555776" y="2780928"/>
            <a:chExt cx="4469642" cy="3908177"/>
          </a:xfrm>
        </p:grpSpPr>
        <p:pic>
          <p:nvPicPr>
            <p:cNvPr id="9218" name="Picture 2" descr="C:\Users\Hiya\Desktop\Task\001_한빛_강의교안\ch14\ch14-15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2780928"/>
              <a:ext cx="3200970" cy="3622824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55776" y="6381328"/>
              <a:ext cx="4469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14-15] </a:t>
              </a:r>
              <a:r>
                <a:rPr lang="ko-KR" altLang="en-US" sz="1400" dirty="0"/>
                <a:t>메인 페이지 레이아웃 가이드라인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0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>
            <a:normAutofit/>
          </a:bodyPr>
          <a:lstStyle/>
          <a:p>
            <a:r>
              <a:rPr lang="ko-KR" altLang="en-US" sz="2400" dirty="0" smtClean="0"/>
              <a:t>스타일 </a:t>
            </a:r>
            <a:r>
              <a:rPr lang="ko-KR" altLang="en-US" sz="2400" dirty="0"/>
              <a:t>가이드가 무엇인지 알아본다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smtClean="0"/>
              <a:t>스타일 </a:t>
            </a:r>
            <a:r>
              <a:rPr lang="ko-KR" altLang="en-US" sz="2400" dirty="0"/>
              <a:t>가이드의 요소에는 어떠한 것이 있는지 알아보고 직접 작성해본다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smtClean="0"/>
              <a:t>스타일 </a:t>
            </a:r>
            <a:r>
              <a:rPr lang="ko-KR" altLang="en-US" sz="2400" dirty="0"/>
              <a:t>가이드의 케이스 </a:t>
            </a:r>
            <a:r>
              <a:rPr lang="ko-KR" altLang="en-US" sz="2400" dirty="0" err="1"/>
              <a:t>스터디를</a:t>
            </a:r>
            <a:r>
              <a:rPr lang="ko-KR" altLang="en-US" sz="2400" dirty="0"/>
              <a:t> 해보고 실무에서의 활용도에 대해 알아본다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레이아웃 시스템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 smtClean="0"/>
              <a:t>② 마이크로 사이트</a:t>
            </a:r>
            <a:endParaRPr lang="en-US" altLang="ko-KR" dirty="0" smtClean="0"/>
          </a:p>
          <a:p>
            <a:pPr lvl="4"/>
            <a:r>
              <a:rPr lang="ko-KR" altLang="en-US" dirty="0"/>
              <a:t>메인 페이지와 연계성 및 독립성을 잘 고려하여 레이아웃을 제작하여야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7505" y="2101712"/>
            <a:ext cx="4469642" cy="4173878"/>
            <a:chOff x="107505" y="2101712"/>
            <a:chExt cx="4469642" cy="4173878"/>
          </a:xfrm>
        </p:grpSpPr>
        <p:pic>
          <p:nvPicPr>
            <p:cNvPr id="10242" name="Picture 2" descr="C:\Users\Hiya\Desktop\Task\001_한빛_강의교안\ch14\ch14-16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87" y="2101712"/>
              <a:ext cx="3991659" cy="381470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05" y="5967813"/>
              <a:ext cx="4469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14-16] </a:t>
              </a:r>
              <a:r>
                <a:rPr lang="ko-KR" altLang="en-US" sz="1400" dirty="0"/>
                <a:t>대학생활 도우미 레이아웃 가이드라인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756805" y="2101712"/>
            <a:ext cx="3991659" cy="4228686"/>
            <a:chOff x="4756805" y="2101712"/>
            <a:chExt cx="3991659" cy="4228686"/>
          </a:xfrm>
        </p:grpSpPr>
        <p:pic>
          <p:nvPicPr>
            <p:cNvPr id="10243" name="Picture 3" descr="C:\Users\Hiya\Desktop\Task\001_한빛_강의교안\ch14\ch14-17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434" y="2101712"/>
              <a:ext cx="3802022" cy="391957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756805" y="6022621"/>
              <a:ext cx="3991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14-17] U-NEWS </a:t>
              </a:r>
              <a:r>
                <a:rPr lang="ko-KR" altLang="en-US" sz="1400" dirty="0"/>
                <a:t>레이아웃 가이드라인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</a:t>
            </a:r>
            <a:r>
              <a:rPr lang="en-US" altLang="ko-KR" dirty="0"/>
              <a:t> 14-5] </a:t>
            </a:r>
            <a:r>
              <a:rPr lang="ko-KR" altLang="en-US" dirty="0"/>
              <a:t>울산대학교의 스타일 </a:t>
            </a:r>
            <a:r>
              <a:rPr lang="ko-KR" altLang="en-US" dirty="0" smtClean="0"/>
              <a:t>가이드</a:t>
            </a:r>
            <a:endParaRPr lang="en-US" altLang="ko-KR" dirty="0" smtClean="0"/>
          </a:p>
          <a:p>
            <a:pPr lvl="2"/>
            <a:r>
              <a:rPr lang="ko-KR" altLang="en-US" dirty="0"/>
              <a:t>컬러와 </a:t>
            </a:r>
            <a:r>
              <a:rPr lang="ko-KR" altLang="en-US" dirty="0" err="1"/>
              <a:t>타이포</a:t>
            </a:r>
            <a:r>
              <a:rPr lang="ko-KR" altLang="en-US" dirty="0"/>
              <a:t>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4"/>
            <a:r>
              <a:rPr lang="ko-KR" altLang="en-US" dirty="0"/>
              <a:t>메인 컬러와 보조 컬러에 대한 기준을 정해놓고 그 범위를 벗어 나지 않도록 제작해야 일관성 있는 웹 사이트를 </a:t>
            </a:r>
            <a:r>
              <a:rPr lang="ko-KR" altLang="en-US" dirty="0" smtClean="0"/>
              <a:t>제작할 </a:t>
            </a:r>
            <a:r>
              <a:rPr lang="ko-KR" altLang="en-US" dirty="0"/>
              <a:t>수 있다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타이틀</a:t>
            </a:r>
            <a:r>
              <a:rPr lang="en-US" altLang="ko-KR" dirty="0"/>
              <a:t>, </a:t>
            </a:r>
            <a:r>
              <a:rPr lang="ko-KR" altLang="en-US" dirty="0"/>
              <a:t>메뉴 바</a:t>
            </a:r>
            <a:r>
              <a:rPr lang="en-US" altLang="ko-KR" dirty="0"/>
              <a:t>, </a:t>
            </a:r>
            <a:r>
              <a:rPr lang="ko-KR" altLang="en-US" dirty="0"/>
              <a:t>서브 메뉴에 있는 문자에 대하여 영문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문자 종류에 대한 </a:t>
            </a:r>
            <a:r>
              <a:rPr lang="ko-KR" altLang="en-US" dirty="0" smtClean="0"/>
              <a:t>가이드라인이다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유사문자체를</a:t>
            </a:r>
            <a:r>
              <a:rPr lang="ko-KR" altLang="en-US" dirty="0" smtClean="0"/>
              <a:t> </a:t>
            </a:r>
            <a:r>
              <a:rPr lang="ko-KR" altLang="en-US" dirty="0"/>
              <a:t>제외하고 일관성 있게 </a:t>
            </a:r>
            <a:r>
              <a:rPr lang="en-US" altLang="ko-KR" dirty="0"/>
              <a:t>3</a:t>
            </a:r>
            <a:r>
              <a:rPr lang="ko-KR" altLang="en-US" dirty="0"/>
              <a:t>종류 정도로 통일시키는 것이 바람직하다</a:t>
            </a:r>
            <a:r>
              <a:rPr lang="en-US" altLang="ko-KR" dirty="0" smtClean="0"/>
              <a:t>.</a:t>
            </a:r>
          </a:p>
          <a:p>
            <a:pPr marL="801688" lvl="4" indent="0">
              <a:buNone/>
            </a:pPr>
            <a:r>
              <a:rPr lang="ko-KR" altLang="en-US" dirty="0"/>
              <a:t>① 메인 페이지 메뉴 구조 및 컬러와 </a:t>
            </a:r>
            <a:r>
              <a:rPr lang="ko-KR" altLang="en-US" dirty="0" err="1"/>
              <a:t>타이포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501008"/>
            <a:ext cx="3721262" cy="29054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249202"/>
            <a:ext cx="2536784" cy="329439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420945"/>
            <a:ext cx="608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14-18] </a:t>
            </a:r>
            <a:r>
              <a:rPr lang="ko-KR" altLang="en-US" sz="1400" dirty="0"/>
              <a:t>메인 페이지 메뉴구조 및 컬러와 </a:t>
            </a:r>
            <a:r>
              <a:rPr lang="ko-KR" altLang="en-US" sz="1400" dirty="0" err="1"/>
              <a:t>타이포</a:t>
            </a:r>
            <a:r>
              <a:rPr lang="ko-KR" altLang="en-US" sz="1400" dirty="0"/>
              <a:t> 시스템 가이드라인</a:t>
            </a:r>
          </a:p>
        </p:txBody>
      </p: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스타일 가이드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컬러와 </a:t>
            </a:r>
            <a:r>
              <a:rPr lang="ko-KR" altLang="en-US" dirty="0" err="1"/>
              <a:t>타이포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/>
              <a:t>① 메인 페이지 메뉴 구조 및 컬러와 </a:t>
            </a:r>
            <a:r>
              <a:rPr lang="ko-KR" altLang="en-US" dirty="0" err="1"/>
              <a:t>타이포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83568" y="1774399"/>
            <a:ext cx="3903216" cy="4986133"/>
            <a:chOff x="683568" y="1774399"/>
            <a:chExt cx="3903216" cy="498613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063" y="1774399"/>
              <a:ext cx="1893159" cy="446291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83568" y="6237312"/>
              <a:ext cx="39032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14-19] </a:t>
              </a:r>
              <a:r>
                <a:rPr lang="ko-KR" altLang="en-US" sz="1400" dirty="0"/>
                <a:t>대학생활 도우미 메뉴 구조 및 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ko-KR" altLang="en-US" sz="1400" dirty="0" smtClean="0"/>
                <a:t>컬러와 </a:t>
              </a:r>
              <a:r>
                <a:rPr lang="ko-KR" altLang="en-US" sz="1400" dirty="0" err="1"/>
                <a:t>타이포</a:t>
              </a:r>
              <a:r>
                <a:rPr lang="ko-KR" altLang="en-US" sz="1400" dirty="0"/>
                <a:t> 시스템 가이드라인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88024" y="1823031"/>
            <a:ext cx="3903216" cy="4865493"/>
            <a:chOff x="4788024" y="1823031"/>
            <a:chExt cx="3903216" cy="4865493"/>
          </a:xfrm>
        </p:grpSpPr>
        <p:pic>
          <p:nvPicPr>
            <p:cNvPr id="12291" name="Picture 3" descr="C:\Users\Hiya\Desktop\Task\001_한빛_강의교안\ch14\ch14-20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823031"/>
              <a:ext cx="3397324" cy="43422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788024" y="6165304"/>
              <a:ext cx="39032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14-20] U-NEWS </a:t>
              </a:r>
              <a:r>
                <a:rPr lang="ko-KR" altLang="en-US" sz="1400" dirty="0"/>
                <a:t>메뉴 구조 및 컬러와 </a:t>
              </a:r>
              <a:r>
                <a:rPr lang="ko-KR" altLang="en-US" sz="1400" dirty="0" err="1"/>
                <a:t>타이포</a:t>
              </a:r>
              <a:r>
                <a:rPr lang="ko-KR" altLang="en-US" sz="1400" dirty="0"/>
                <a:t> </a:t>
              </a:r>
              <a:r>
                <a:rPr lang="ko-KR" altLang="en-US" sz="1400" dirty="0" smtClean="0"/>
                <a:t>시스템 </a:t>
              </a:r>
              <a:r>
                <a:rPr lang="ko-KR" altLang="en-US" sz="1400" dirty="0"/>
                <a:t>가이드라인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91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스타일 가이드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컬러와 </a:t>
            </a:r>
            <a:r>
              <a:rPr lang="ko-KR" altLang="en-US" dirty="0" err="1"/>
              <a:t>타이포</a:t>
            </a:r>
            <a:r>
              <a:rPr lang="ko-KR" altLang="en-US" dirty="0"/>
              <a:t>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marL="801688" lvl="4" indent="0">
              <a:buNone/>
            </a:pPr>
            <a:r>
              <a:rPr lang="ko-KR" altLang="en-US" dirty="0"/>
              <a:t>② 메인 페이지 타이틀 스타일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49" y="1301028"/>
            <a:ext cx="2919759" cy="463726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83568" y="1705526"/>
            <a:ext cx="4267297" cy="4963834"/>
            <a:chOff x="683568" y="1562100"/>
            <a:chExt cx="4267297" cy="4963834"/>
          </a:xfrm>
        </p:grpSpPr>
        <p:pic>
          <p:nvPicPr>
            <p:cNvPr id="13314" name="Picture 2" descr="C:\Users\Hiya\Desktop\Task\001_한빛_강의교안\ch14\ch14-21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562100"/>
              <a:ext cx="4267297" cy="437619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83568" y="6002714"/>
              <a:ext cx="39032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14-21] </a:t>
              </a:r>
              <a:r>
                <a:rPr lang="ko-KR" altLang="en-US" sz="1400" dirty="0"/>
                <a:t>메인 페이지 타이틀 및 컬러와 </a:t>
              </a:r>
              <a:r>
                <a:rPr lang="ko-KR" altLang="en-US" sz="1400" dirty="0" err="1"/>
                <a:t>타이포</a:t>
              </a:r>
              <a:r>
                <a:rPr lang="ko-KR" altLang="en-US" sz="1400" dirty="0"/>
                <a:t> 시스템 스타일 가이드라인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240784" y="6002714"/>
            <a:ext cx="390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14-22] </a:t>
            </a:r>
            <a:r>
              <a:rPr lang="ko-KR" altLang="en-US" sz="1400" dirty="0"/>
              <a:t>대학생활 도우미 타이틀 및 컬러와 </a:t>
            </a:r>
            <a:r>
              <a:rPr lang="ko-KR" altLang="en-US" sz="1400" dirty="0" err="1"/>
              <a:t>타이포</a:t>
            </a:r>
            <a:r>
              <a:rPr lang="ko-KR" altLang="en-US" sz="1400" dirty="0"/>
              <a:t> 시스템 스타일 가이드라인</a:t>
            </a:r>
          </a:p>
        </p:txBody>
      </p:sp>
    </p:spTree>
    <p:extLst>
      <p:ext uri="{BB962C8B-B14F-4D97-AF65-F5344CB8AC3E}">
        <p14:creationId xmlns:p14="http://schemas.microsoft.com/office/powerpoint/2010/main" val="24610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스타일 가이드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컬러와 </a:t>
            </a:r>
            <a:r>
              <a:rPr lang="ko-KR" altLang="en-US" dirty="0" err="1"/>
              <a:t>타이포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/>
              <a:t>② 메인 페이지 타이틀 스타일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4171950" cy="43910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4833"/>
            <a:ext cx="4010025" cy="2667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6146140"/>
            <a:ext cx="8186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14-23] U-NEWS </a:t>
            </a:r>
            <a:r>
              <a:rPr lang="ko-KR" altLang="en-US" sz="1400" dirty="0"/>
              <a:t>타이틀 및 컬러와 </a:t>
            </a:r>
            <a:r>
              <a:rPr lang="ko-KR" altLang="en-US" sz="1400" dirty="0" err="1"/>
              <a:t>타이포</a:t>
            </a:r>
            <a:r>
              <a:rPr lang="ko-KR" altLang="en-US" sz="1400" dirty="0"/>
              <a:t> 시스템 스타일 가이드라인</a:t>
            </a:r>
          </a:p>
        </p:txBody>
      </p:sp>
    </p:spTree>
    <p:extLst>
      <p:ext uri="{BB962C8B-B14F-4D97-AF65-F5344CB8AC3E}">
        <p14:creationId xmlns:p14="http://schemas.microsoft.com/office/powerpoint/2010/main" val="19722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스타일 가이드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컬러와 </a:t>
            </a:r>
            <a:r>
              <a:rPr lang="ko-KR" altLang="en-US" dirty="0" err="1"/>
              <a:t>타이포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/>
              <a:t>③ 메인 페이지 폰트 스타일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9802" y="1710655"/>
            <a:ext cx="4720230" cy="2314154"/>
            <a:chOff x="139802" y="1710655"/>
            <a:chExt cx="4720230" cy="2314154"/>
          </a:xfrm>
        </p:grpSpPr>
        <p:pic>
          <p:nvPicPr>
            <p:cNvPr id="15362" name="Picture 2" descr="C:\Users\Hiya\Desktop\Task\001_한빛_강의교안\ch14\ch14-24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02" y="1710655"/>
              <a:ext cx="4720230" cy="20063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39802" y="3717032"/>
              <a:ext cx="4720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14-24] </a:t>
              </a:r>
              <a:r>
                <a:rPr lang="ko-KR" altLang="en-US" sz="1400" dirty="0"/>
                <a:t>메인 페이지 폰트 스타일 가이드라인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220072" y="1658389"/>
            <a:ext cx="3784126" cy="2581863"/>
            <a:chOff x="5220072" y="1658389"/>
            <a:chExt cx="3784126" cy="2581863"/>
          </a:xfrm>
        </p:grpSpPr>
        <p:pic>
          <p:nvPicPr>
            <p:cNvPr id="15363" name="Picture 3" descr="C:\Users\Hiya\Desktop\Task\001_한빛_강의교안\ch14\ch14-25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658389"/>
              <a:ext cx="3481694" cy="205864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220072" y="3717032"/>
              <a:ext cx="37841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14-25] </a:t>
              </a:r>
              <a:r>
                <a:rPr lang="ko-KR" altLang="en-US" sz="1400" dirty="0"/>
                <a:t>대학생활 도우미 폰트 스타일 가이드라인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248525" y="4365104"/>
            <a:ext cx="4843755" cy="2237620"/>
            <a:chOff x="2248525" y="4365104"/>
            <a:chExt cx="4843755" cy="2237620"/>
          </a:xfrm>
        </p:grpSpPr>
        <p:pic>
          <p:nvPicPr>
            <p:cNvPr id="15364" name="Picture 4" descr="C:\Users\Hiya\Desktop\Task\001_한빛_강의교안\ch14\ch14-26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525" y="4365104"/>
              <a:ext cx="4843755" cy="19390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248525" y="6294947"/>
              <a:ext cx="4720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14-26] U-NEWS </a:t>
              </a:r>
              <a:r>
                <a:rPr lang="ko-KR" altLang="en-US" sz="1400" dirty="0"/>
                <a:t>폰트 스타일 가이드라인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38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스타일 가이드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컬러와 </a:t>
            </a:r>
            <a:r>
              <a:rPr lang="ko-KR" altLang="en-US" dirty="0" err="1"/>
              <a:t>타이포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/>
              <a:t>④ 메인 페이지 버튼 스타일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1520" y="1840746"/>
            <a:ext cx="4720230" cy="3320166"/>
            <a:chOff x="251520" y="1840746"/>
            <a:chExt cx="4720230" cy="3320166"/>
          </a:xfrm>
        </p:grpSpPr>
        <p:pic>
          <p:nvPicPr>
            <p:cNvPr id="16386" name="Picture 2" descr="C:\Users\Hiya\Desktop\Task\001_한빛_강의교안\ch14\ch14-27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794" y="1840746"/>
              <a:ext cx="3873174" cy="300078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51520" y="4853135"/>
              <a:ext cx="4720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14-27] </a:t>
              </a:r>
              <a:r>
                <a:rPr lang="ko-KR" altLang="en-US" sz="1400" dirty="0"/>
                <a:t>메인 페이지 버튼 스타일 가이드라인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51520" y="5373216"/>
            <a:ext cx="4720230" cy="1276074"/>
            <a:chOff x="251520" y="5373216"/>
            <a:chExt cx="4720230" cy="1276074"/>
          </a:xfrm>
        </p:grpSpPr>
        <p:pic>
          <p:nvPicPr>
            <p:cNvPr id="16388" name="Picture 4" descr="C:\Users\Hiya\Desktop\Task\001_한빛_강의교안\ch14\ch14-29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5373216"/>
              <a:ext cx="3891736" cy="9682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51520" y="6341513"/>
              <a:ext cx="4720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14-29] U-NEWS </a:t>
              </a:r>
              <a:r>
                <a:rPr lang="ko-KR" altLang="en-US" sz="1400" dirty="0"/>
                <a:t>버튼 스타일 가이드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23770" y="1196752"/>
            <a:ext cx="4720230" cy="5041173"/>
            <a:chOff x="4423770" y="1196752"/>
            <a:chExt cx="4720230" cy="5041173"/>
          </a:xfrm>
        </p:grpSpPr>
        <p:pic>
          <p:nvPicPr>
            <p:cNvPr id="16387" name="Picture 3" descr="C:\Users\Hiya\Desktop\Task\001_한빛_강의교안\ch14\ch14-28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196752"/>
              <a:ext cx="3492943" cy="471350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423770" y="5930148"/>
              <a:ext cx="4720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14-28] </a:t>
              </a:r>
              <a:r>
                <a:rPr lang="ko-KR" altLang="en-US" sz="1400" dirty="0"/>
                <a:t>대학생활 도우미 버튼 스타일 가이드라인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38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스타일 가이드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/>
              <a:t>다음과 같은 목차를 기준으로 웹 기획서를 작성해보자</a:t>
            </a:r>
            <a:r>
              <a:rPr lang="en-US" altLang="ko-KR" dirty="0" smtClean="0"/>
              <a:t>.</a:t>
            </a:r>
          </a:p>
          <a:p>
            <a:pPr marL="539750" lvl="2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웹 기획서 목록</a:t>
            </a:r>
            <a:r>
              <a:rPr lang="en-US" altLang="ko-KR" dirty="0" smtClean="0"/>
              <a:t>]</a:t>
            </a:r>
          </a:p>
          <a:p>
            <a:pPr lvl="2"/>
            <a:r>
              <a:rPr lang="en-US" altLang="ko-KR" dirty="0"/>
              <a:t>1. </a:t>
            </a:r>
            <a:r>
              <a:rPr lang="ko-KR" altLang="en-US" dirty="0"/>
              <a:t>웹 사이트 목적 정의</a:t>
            </a:r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현 사이트 분석</a:t>
            </a:r>
            <a:r>
              <a:rPr lang="en-US" altLang="ko-KR" dirty="0"/>
              <a:t>(</a:t>
            </a:r>
            <a:r>
              <a:rPr lang="ko-KR" altLang="en-US" dirty="0"/>
              <a:t>현 사이트가 없이 새로 만드는 경우는 생략해도 됨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3. </a:t>
            </a:r>
            <a:r>
              <a:rPr lang="ko-KR" altLang="en-US" dirty="0"/>
              <a:t>경쟁사 유사 웹 사이트 벤치마킹</a:t>
            </a:r>
          </a:p>
          <a:p>
            <a:pPr lvl="4"/>
            <a:r>
              <a:rPr lang="ko-KR" altLang="en-US" dirty="0" smtClean="0"/>
              <a:t>벤치마킹 </a:t>
            </a:r>
            <a:r>
              <a:rPr lang="ko-KR" altLang="en-US" dirty="0"/>
              <a:t>기준 항목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벤치마킹 </a:t>
            </a:r>
            <a:r>
              <a:rPr lang="ko-KR" altLang="en-US" dirty="0"/>
              <a:t>사이트 선정</a:t>
            </a:r>
            <a:r>
              <a:rPr lang="en-US" altLang="ko-KR" dirty="0"/>
              <a:t>(</a:t>
            </a:r>
            <a:r>
              <a:rPr lang="ko-KR" altLang="en-US" dirty="0"/>
              <a:t>선정 이유</a:t>
            </a:r>
            <a:r>
              <a:rPr lang="en-US" altLang="ko-KR" dirty="0"/>
              <a:t>)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벤치마킹 </a:t>
            </a:r>
            <a:r>
              <a:rPr lang="ko-KR" altLang="en-US" dirty="0"/>
              <a:t>결과</a:t>
            </a:r>
          </a:p>
          <a:p>
            <a:pPr lvl="2"/>
            <a:r>
              <a:rPr lang="en-US" altLang="ko-KR" dirty="0"/>
              <a:t>4. </a:t>
            </a:r>
            <a:r>
              <a:rPr lang="ko-KR" altLang="en-US" dirty="0"/>
              <a:t>웹 사이트 제작 시 방향 설정</a:t>
            </a:r>
          </a:p>
          <a:p>
            <a:pPr lvl="2"/>
            <a:r>
              <a:rPr lang="en-US" altLang="ko-KR" dirty="0"/>
              <a:t>5. </a:t>
            </a:r>
            <a:r>
              <a:rPr lang="ko-KR" altLang="en-US" dirty="0"/>
              <a:t>내용 설계</a:t>
            </a:r>
            <a:r>
              <a:rPr lang="en-US" altLang="ko-KR" dirty="0"/>
              <a:t>(</a:t>
            </a:r>
            <a:r>
              <a:rPr lang="ko-KR" altLang="en-US" dirty="0" err="1"/>
              <a:t>콘텐츠</a:t>
            </a:r>
            <a:r>
              <a:rPr lang="ko-KR" altLang="en-US" dirty="0"/>
              <a:t> 리스트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6. </a:t>
            </a:r>
            <a:r>
              <a:rPr lang="ko-KR" altLang="en-US" dirty="0"/>
              <a:t>구조 설계</a:t>
            </a:r>
            <a:r>
              <a:rPr lang="en-US" altLang="ko-KR" dirty="0"/>
              <a:t>(</a:t>
            </a:r>
            <a:r>
              <a:rPr lang="ko-KR" altLang="en-US" dirty="0"/>
              <a:t>사이트 </a:t>
            </a:r>
            <a:r>
              <a:rPr lang="ko-KR" altLang="en-US" dirty="0" err="1"/>
              <a:t>맵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7. </a:t>
            </a:r>
            <a:r>
              <a:rPr lang="ko-KR" altLang="en-US" dirty="0"/>
              <a:t>화면 설계</a:t>
            </a:r>
            <a:r>
              <a:rPr lang="en-US" altLang="ko-KR" dirty="0"/>
              <a:t>(</a:t>
            </a:r>
            <a:r>
              <a:rPr lang="ko-KR" altLang="en-US" dirty="0"/>
              <a:t>메인 페이지 및 주요 서브 페이지 첫 화면의 화면 설계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8. </a:t>
            </a:r>
            <a:r>
              <a:rPr lang="ko-KR" altLang="en-US" dirty="0"/>
              <a:t>디자인 </a:t>
            </a:r>
            <a:r>
              <a:rPr lang="ko-KR" altLang="en-US" dirty="0" err="1"/>
              <a:t>콘셉트</a:t>
            </a:r>
            <a:endParaRPr lang="ko-KR" altLang="en-US" dirty="0"/>
          </a:p>
          <a:p>
            <a:pPr lvl="4"/>
            <a:r>
              <a:rPr lang="ko-KR" altLang="en-US" dirty="0" smtClean="0"/>
              <a:t>벤치마킹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포지셔닝</a:t>
            </a:r>
            <a:r>
              <a:rPr lang="ko-KR" altLang="en-US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디자인 </a:t>
            </a:r>
            <a:r>
              <a:rPr lang="ko-KR" altLang="en-US" dirty="0"/>
              <a:t>제작 방향 설정</a:t>
            </a:r>
          </a:p>
          <a:p>
            <a:pPr lvl="2"/>
            <a:r>
              <a:rPr lang="en-US" altLang="ko-KR" dirty="0"/>
              <a:t>9. </a:t>
            </a:r>
            <a:r>
              <a:rPr lang="ko-KR" altLang="en-US" dirty="0"/>
              <a:t>스타일 가이드</a:t>
            </a:r>
          </a:p>
        </p:txBody>
      </p:sp>
    </p:spTree>
    <p:extLst>
      <p:ext uri="{BB962C8B-B14F-4D97-AF65-F5344CB8AC3E}">
        <p14:creationId xmlns:p14="http://schemas.microsoft.com/office/powerpoint/2010/main" val="31953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케이스 </a:t>
            </a:r>
            <a:r>
              <a:rPr lang="ko-KR" altLang="en-US" dirty="0" err="1" smtClean="0"/>
              <a:t>스터디</a:t>
            </a:r>
            <a:endParaRPr lang="en-US" altLang="ko-KR" dirty="0" smtClean="0"/>
          </a:p>
          <a:p>
            <a:pPr lvl="2"/>
            <a:r>
              <a:rPr lang="ko-KR" altLang="en-US" dirty="0"/>
              <a:t>웹 스타일 가이드를 효과적으로 사용한 컨소시움 프로젝트의 실제 </a:t>
            </a:r>
            <a:r>
              <a:rPr lang="ko-KR" altLang="en-US" dirty="0" smtClean="0"/>
              <a:t>사례다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정보화 </a:t>
            </a:r>
            <a:r>
              <a:rPr lang="ko-KR" altLang="en-US" dirty="0" smtClean="0"/>
              <a:t>마을이라는 프로젝트에 </a:t>
            </a:r>
            <a:r>
              <a:rPr lang="ko-KR" altLang="en-US" dirty="0"/>
              <a:t>여러 회사가 </a:t>
            </a:r>
            <a:r>
              <a:rPr lang="ko-KR" altLang="en-US" dirty="0" err="1"/>
              <a:t>컨소시움으로</a:t>
            </a:r>
            <a:r>
              <a:rPr lang="ko-KR" altLang="en-US" dirty="0"/>
              <a:t> 참여하여 농촌</a:t>
            </a:r>
            <a:r>
              <a:rPr lang="en-US" altLang="ko-KR" dirty="0"/>
              <a:t>, </a:t>
            </a:r>
            <a:r>
              <a:rPr lang="ko-KR" altLang="en-US" dirty="0"/>
              <a:t>산촌</a:t>
            </a:r>
            <a:r>
              <a:rPr lang="en-US" altLang="ko-KR" dirty="0"/>
              <a:t>, </a:t>
            </a:r>
            <a:r>
              <a:rPr lang="ko-KR" altLang="en-US" dirty="0"/>
              <a:t>어촌 마을을 정보화 마을로 </a:t>
            </a:r>
            <a:r>
              <a:rPr lang="ko-KR" altLang="en-US" dirty="0" smtClean="0"/>
              <a:t>발전시키고자 </a:t>
            </a:r>
            <a:r>
              <a:rPr lang="ko-KR" altLang="en-US" dirty="0" err="1" smtClean="0"/>
              <a:t>마을별로</a:t>
            </a:r>
            <a:r>
              <a:rPr lang="ko-KR" altLang="en-US" dirty="0" smtClean="0"/>
              <a:t> </a:t>
            </a:r>
            <a:r>
              <a:rPr lang="ko-KR" altLang="en-US" dirty="0"/>
              <a:t>웹 사이트를 구축하는 프로젝트다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정보화 마을이라는 메인 타이틀을 가진 홈페이지가 </a:t>
            </a:r>
            <a:r>
              <a:rPr lang="ko-KR" altLang="en-US" dirty="0" smtClean="0"/>
              <a:t>먼저 개발되었고</a:t>
            </a:r>
            <a:r>
              <a:rPr lang="en-US" altLang="ko-KR" dirty="0"/>
              <a:t>, </a:t>
            </a:r>
            <a:r>
              <a:rPr lang="ko-KR" altLang="en-US" dirty="0"/>
              <a:t>나머지 농촌</a:t>
            </a:r>
            <a:r>
              <a:rPr lang="en-US" altLang="ko-KR" dirty="0"/>
              <a:t>, </a:t>
            </a:r>
            <a:r>
              <a:rPr lang="ko-KR" altLang="en-US" dirty="0"/>
              <a:t>산촌</a:t>
            </a:r>
            <a:r>
              <a:rPr lang="en-US" altLang="ko-KR" dirty="0"/>
              <a:t>, </a:t>
            </a:r>
            <a:r>
              <a:rPr lang="ko-KR" altLang="en-US" dirty="0"/>
              <a:t>어촌 마을의 웹 사이트를 여러 회사에서 </a:t>
            </a:r>
            <a:r>
              <a:rPr lang="ko-KR" altLang="en-US" dirty="0" smtClean="0"/>
              <a:t>나누어 </a:t>
            </a:r>
            <a:r>
              <a:rPr lang="ko-KR" altLang="en-US" dirty="0"/>
              <a:t>개발한 프로젝트의 </a:t>
            </a:r>
            <a:r>
              <a:rPr lang="ko-KR" altLang="en-US" dirty="0" smtClean="0"/>
              <a:t>사례다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정보화 마을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2"/>
            <a:r>
              <a:rPr lang="ko-KR" altLang="en-US" dirty="0"/>
              <a:t>메인 시안이 정해지고 나면 영역별 정의와 각 메인 페이지에 사용할 컬러 정의를 가이드라인으로 정한다</a:t>
            </a:r>
            <a:r>
              <a:rPr lang="en-US" altLang="ko-KR" dirty="0"/>
              <a:t>. </a:t>
            </a:r>
            <a:r>
              <a:rPr lang="ko-KR" altLang="en-US" dirty="0" err="1" smtClean="0"/>
              <a:t>컨소시움으로</a:t>
            </a:r>
            <a:r>
              <a:rPr lang="ko-KR" altLang="en-US" dirty="0" smtClean="0"/>
              <a:t> </a:t>
            </a:r>
            <a:r>
              <a:rPr lang="ko-KR" altLang="en-US" dirty="0"/>
              <a:t>같이 작업할 회사들과 이를 공유하여 작업을 진행한다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38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정보화 마을 프로젝트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7410" name="Picture 2" descr="C:\Users\Hiya\Desktop\Task\001_한빛_강의교안\ch14\ch14-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77171"/>
            <a:ext cx="4221308" cy="52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r>
              <a:rPr lang="ko-KR" altLang="en-US" dirty="0" smtClean="0"/>
              <a:t>웹 </a:t>
            </a:r>
            <a:r>
              <a:rPr lang="ko-KR" altLang="en-US" dirty="0"/>
              <a:t>스타일 가이드</a:t>
            </a:r>
          </a:p>
          <a:p>
            <a:r>
              <a:rPr lang="ko-KR" altLang="en-US" dirty="0" smtClean="0"/>
              <a:t>케이스 </a:t>
            </a:r>
            <a:r>
              <a:rPr lang="ko-KR" altLang="en-US" dirty="0" err="1"/>
              <a:t>스터디</a:t>
            </a: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전체 메인의 영역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/>
            <a:r>
              <a:rPr lang="ko-KR" altLang="en-US" dirty="0"/>
              <a:t>고정된 영역 표시와 각 영역에 어떤 콘텐츠를 배치해야 하는지 가이드라인을 제공해준다</a:t>
            </a:r>
          </a:p>
        </p:txBody>
      </p:sp>
      <p:pic>
        <p:nvPicPr>
          <p:cNvPr id="18434" name="Picture 2" descr="C:\Users\Hiya\Desktop\Task\001_한빛_강의교안\ch14\ch14-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82192"/>
            <a:ext cx="5187584" cy="48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개별 마을 영역 정의</a:t>
            </a:r>
          </a:p>
          <a:p>
            <a:pPr lvl="2"/>
            <a:r>
              <a:rPr lang="ko-KR" altLang="en-US" dirty="0" err="1"/>
              <a:t>마을별</a:t>
            </a:r>
            <a:r>
              <a:rPr lang="ko-KR" altLang="en-US" dirty="0"/>
              <a:t> 고정된 영역 표시와 각 영역에 어떤 </a:t>
            </a:r>
            <a:r>
              <a:rPr lang="ko-KR" altLang="en-US" dirty="0" err="1"/>
              <a:t>콘텐츠를</a:t>
            </a:r>
            <a:r>
              <a:rPr lang="ko-KR" altLang="en-US" dirty="0"/>
              <a:t> 배치해야 하는지 가이드라인을 제공해준다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458" name="Picture 2" descr="C:\Users\Hiya\Desktop\Task\001_한빛_강의교안\ch14\ch14-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3" y="2057707"/>
            <a:ext cx="4482431" cy="47556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개별 마을 영역 설명 ①</a:t>
            </a:r>
          </a:p>
          <a:p>
            <a:pPr lvl="2"/>
            <a:r>
              <a:rPr lang="ko-KR" altLang="en-US" dirty="0"/>
              <a:t>전체 레이아웃과 글로벌 </a:t>
            </a:r>
            <a:r>
              <a:rPr lang="ko-KR" altLang="en-US" dirty="0" err="1"/>
              <a:t>네비게이션</a:t>
            </a:r>
            <a:r>
              <a:rPr lang="ko-KR" altLang="en-US" dirty="0"/>
              <a:t> 영역</a:t>
            </a:r>
            <a:r>
              <a:rPr lang="en-US" altLang="ko-KR" dirty="0"/>
              <a:t>, </a:t>
            </a:r>
            <a:r>
              <a:rPr lang="ko-KR" altLang="en-US" dirty="0"/>
              <a:t>로그인 박스 등의 고정 영역에 대한 가이드라인을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482" name="Picture 2" descr="C:\Users\Hiya\Desktop\Task\001_한빛_강의교안\ch14\ch14-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48" y="2102802"/>
            <a:ext cx="4540980" cy="46385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개별 마을 영역 설명 ②</a:t>
            </a:r>
          </a:p>
          <a:p>
            <a:pPr lvl="2"/>
            <a:r>
              <a:rPr lang="ko-KR" altLang="en-US" dirty="0"/>
              <a:t>맞춤 상품 영역</a:t>
            </a:r>
            <a:r>
              <a:rPr lang="en-US" altLang="ko-KR" dirty="0"/>
              <a:t>, </a:t>
            </a:r>
            <a:r>
              <a:rPr lang="ko-KR" altLang="en-US" dirty="0"/>
              <a:t>맞춤 민박 영역</a:t>
            </a:r>
            <a:r>
              <a:rPr lang="en-US" altLang="ko-KR" dirty="0"/>
              <a:t>, </a:t>
            </a:r>
            <a:r>
              <a:rPr lang="ko-KR" altLang="en-US" dirty="0"/>
              <a:t>배너 영역</a:t>
            </a:r>
            <a:r>
              <a:rPr lang="en-US" altLang="ko-KR" dirty="0"/>
              <a:t>, </a:t>
            </a:r>
            <a:r>
              <a:rPr lang="ko-KR" altLang="en-US" dirty="0"/>
              <a:t>동영상 </a:t>
            </a:r>
            <a:r>
              <a:rPr lang="ko-KR" altLang="en-US" dirty="0" err="1"/>
              <a:t>콘텐츠</a:t>
            </a:r>
            <a:r>
              <a:rPr lang="ko-KR" altLang="en-US" dirty="0"/>
              <a:t> 영역</a:t>
            </a:r>
            <a:r>
              <a:rPr lang="en-US" altLang="ko-KR" dirty="0"/>
              <a:t>, </a:t>
            </a:r>
            <a:r>
              <a:rPr lang="ko-KR" altLang="en-US" dirty="0" err="1"/>
              <a:t>풋터</a:t>
            </a:r>
            <a:r>
              <a:rPr lang="ko-KR" altLang="en-US" dirty="0"/>
              <a:t> 영역 등 고정 영역에 대한 가이드라인을 </a:t>
            </a:r>
            <a:r>
              <a:rPr lang="ko-KR" altLang="en-US" dirty="0" smtClean="0"/>
              <a:t>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1506" name="Picture 2" descr="C:\Users\Hiya\Desktop\Task\001_한빛_강의교안\ch14\ch14-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53" y="2060848"/>
            <a:ext cx="4534475" cy="468410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2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마을별</a:t>
            </a:r>
            <a:r>
              <a:rPr lang="ko-KR" altLang="en-US" dirty="0"/>
              <a:t> 컬러 </a:t>
            </a:r>
            <a:r>
              <a:rPr lang="en-US" altLang="ko-KR" dirty="0"/>
              <a:t>_ </a:t>
            </a:r>
            <a:r>
              <a:rPr lang="ko-KR" altLang="en-US" dirty="0"/>
              <a:t>농촌</a:t>
            </a:r>
          </a:p>
          <a:p>
            <a:pPr lvl="2"/>
            <a:r>
              <a:rPr lang="ko-KR" altLang="en-US" dirty="0"/>
              <a:t>농촌 마을의 컬러 사용에 대한 가이드라인이다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2530" name="Picture 2" descr="C:\Users\Hiya\Desktop\Task\001_한빛_강의교안\ch14\ch14-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19" y="1789670"/>
            <a:ext cx="4837641" cy="502370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2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마을별</a:t>
            </a:r>
            <a:r>
              <a:rPr lang="ko-KR" altLang="en-US" dirty="0"/>
              <a:t> 컬러 </a:t>
            </a:r>
            <a:r>
              <a:rPr lang="en-US" altLang="ko-KR" dirty="0"/>
              <a:t>_ </a:t>
            </a:r>
            <a:r>
              <a:rPr lang="ko-KR" altLang="en-US" dirty="0"/>
              <a:t>어촌</a:t>
            </a:r>
          </a:p>
          <a:p>
            <a:pPr lvl="2"/>
            <a:r>
              <a:rPr lang="ko-KR" altLang="en-US" dirty="0"/>
              <a:t>어촌 마을의 컬러 사용에 대한 가이드라인이다</a:t>
            </a:r>
          </a:p>
        </p:txBody>
      </p:sp>
      <p:pic>
        <p:nvPicPr>
          <p:cNvPr id="23554" name="Picture 2" descr="C:\Users\Hiya\Desktop\Task\001_한빛_강의교안\ch14\ch14-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70" y="1810695"/>
            <a:ext cx="4959298" cy="49306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마을별</a:t>
            </a:r>
            <a:r>
              <a:rPr lang="ko-KR" altLang="en-US" dirty="0"/>
              <a:t> 컬러 </a:t>
            </a:r>
            <a:r>
              <a:rPr lang="en-US" altLang="ko-KR" dirty="0"/>
              <a:t>_ </a:t>
            </a:r>
            <a:r>
              <a:rPr lang="ko-KR" altLang="en-US" dirty="0"/>
              <a:t>산촌</a:t>
            </a:r>
          </a:p>
          <a:p>
            <a:pPr lvl="2"/>
            <a:r>
              <a:rPr lang="ko-KR" altLang="en-US" dirty="0"/>
              <a:t>산촌 마을의 컬러 사용에 대한 가이드라인이다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578" name="Picture 2" descr="C:\Users\Hiya\Desktop\Task\001_한빛_강의교안\ch14\ch14-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08" y="1810986"/>
            <a:ext cx="4916360" cy="49378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농촌 마을 레이아웃 및 컬러 적용 샘플</a:t>
            </a:r>
          </a:p>
          <a:p>
            <a:pPr lvl="2"/>
            <a:r>
              <a:rPr lang="ko-KR" altLang="en-US" dirty="0"/>
              <a:t>고정 영역에 대한 가이드라인과 컬러 가이드라인을 적용하여 제작된 농촌 마을의 레이아웃 샘플이다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602" name="Picture 2" descr="C:\Users\Hiya\Desktop\Task\001_한빛_강의교안\ch14\ch14-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79" y="2034642"/>
            <a:ext cx="5618561" cy="477873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산촌 마을 레이아웃 및 컬러 적용 샘플</a:t>
            </a:r>
          </a:p>
          <a:p>
            <a:pPr lvl="2"/>
            <a:r>
              <a:rPr lang="ko-KR" altLang="en-US" dirty="0"/>
              <a:t>고정 영역에 대한 가이드라인과 컬러 가이드라인을 적용하여 제작한 산촌 마을의 레이아웃 샘플이다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6626" name="Picture 2" descr="C:\Users\Hiya\Desktop\Task\001_한빛_강의교안\ch14\ch14-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44" y="2132856"/>
            <a:ext cx="5107783" cy="43443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케이스 </a:t>
            </a:r>
            <a:r>
              <a:rPr lang="ko-KR" altLang="en-US" dirty="0" err="1"/>
              <a:t>스터디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/>
              <a:t>스타일 가이드를 제작하여 전체 웹 사이트의 </a:t>
            </a:r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err="1"/>
              <a:t>아이덴티티</a:t>
            </a:r>
            <a:r>
              <a:rPr lang="en-US" altLang="ko-KR" dirty="0"/>
              <a:t>(Visual Identity)</a:t>
            </a:r>
            <a:r>
              <a:rPr lang="ko-KR" altLang="en-US" dirty="0"/>
              <a:t>를 유지하고 있는 웹 </a:t>
            </a:r>
            <a:r>
              <a:rPr lang="ko-KR" altLang="en-US" dirty="0" smtClean="0"/>
              <a:t>사이트의 </a:t>
            </a:r>
            <a:r>
              <a:rPr lang="ko-KR" altLang="en-US" dirty="0"/>
              <a:t>사례를 조사해보자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3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 스타일 가이드란 </a:t>
            </a:r>
            <a:r>
              <a:rPr lang="ko-KR" altLang="en-US" b="0" dirty="0" smtClean="0"/>
              <a:t>무엇인가</a:t>
            </a:r>
            <a:endParaRPr lang="en-US" altLang="ko-KR" b="0" dirty="0" smtClean="0"/>
          </a:p>
          <a:p>
            <a:pPr lvl="1"/>
            <a:r>
              <a:rPr lang="ko-KR" altLang="en-US" dirty="0" smtClean="0"/>
              <a:t>웹 스타일 가이드의 목적</a:t>
            </a:r>
            <a:endParaRPr lang="en-US" altLang="ko-KR" dirty="0" smtClean="0"/>
          </a:p>
          <a:p>
            <a:pPr lvl="2"/>
            <a:r>
              <a:rPr lang="ko-KR" altLang="en-US" dirty="0"/>
              <a:t>체계적이고 일관된 웹 사이트 사용자 경험</a:t>
            </a:r>
            <a:r>
              <a:rPr lang="en-US" altLang="ko-KR" dirty="0"/>
              <a:t>(User Experience)</a:t>
            </a:r>
            <a:r>
              <a:rPr lang="ko-KR" altLang="en-US" dirty="0"/>
              <a:t>을 </a:t>
            </a:r>
            <a:r>
              <a:rPr lang="ko-KR" altLang="en-US" dirty="0" smtClean="0"/>
              <a:t>개발하여 </a:t>
            </a:r>
            <a:r>
              <a:rPr lang="ko-KR" altLang="en-US" dirty="0"/>
              <a:t>사용자에게 전달하고</a:t>
            </a:r>
            <a:r>
              <a:rPr lang="en-US" altLang="ko-KR" dirty="0"/>
              <a:t>, </a:t>
            </a:r>
            <a:r>
              <a:rPr lang="ko-KR" altLang="en-US" dirty="0"/>
              <a:t>웹 사이트의 추가 개발 및 유지 보수의 편리성을 높이는 데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체계적이고 일관적인 사용자 경험은 사용자에게 웹 사이트의 통일된 </a:t>
            </a:r>
            <a:r>
              <a:rPr lang="ko-KR" altLang="en-US" dirty="0" err="1"/>
              <a:t>아이덴티티</a:t>
            </a:r>
            <a:r>
              <a:rPr lang="en-US" altLang="ko-KR" dirty="0"/>
              <a:t>(identity)</a:t>
            </a:r>
            <a:r>
              <a:rPr lang="ko-KR" altLang="en-US" dirty="0"/>
              <a:t>와 </a:t>
            </a:r>
            <a:r>
              <a:rPr lang="ko-KR" altLang="en-US" dirty="0" smtClean="0"/>
              <a:t>브랜드</a:t>
            </a:r>
            <a:r>
              <a:rPr lang="en-US" altLang="ko-KR" dirty="0" smtClean="0"/>
              <a:t>(</a:t>
            </a:r>
            <a:r>
              <a:rPr lang="en-US" altLang="ko-KR" dirty="0"/>
              <a:t>brand) </a:t>
            </a:r>
            <a:r>
              <a:rPr lang="ko-KR" altLang="en-US" dirty="0"/>
              <a:t>이미지를 전달해준다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sz="1400" dirty="0"/>
          </a:p>
          <a:p>
            <a:pPr lvl="1"/>
            <a:r>
              <a:rPr lang="ko-KR" altLang="en-US" dirty="0"/>
              <a:t>웹 </a:t>
            </a:r>
            <a:r>
              <a:rPr lang="ko-KR" altLang="en-US" dirty="0" smtClean="0"/>
              <a:t>스타일 </a:t>
            </a:r>
            <a:r>
              <a:rPr lang="ko-KR" altLang="en-US" dirty="0"/>
              <a:t>가이드의 </a:t>
            </a:r>
            <a:r>
              <a:rPr lang="ko-KR" altLang="en-US" dirty="0" smtClean="0"/>
              <a:t>내용</a:t>
            </a:r>
            <a:endParaRPr lang="en-US" altLang="ko-KR" dirty="0" smtClean="0"/>
          </a:p>
          <a:p>
            <a:pPr lvl="2"/>
            <a:r>
              <a:rPr lang="ko-KR" altLang="en-US" dirty="0"/>
              <a:t>시각적 디자인 측면 </a:t>
            </a:r>
            <a:r>
              <a:rPr lang="en-US" altLang="ko-KR" dirty="0"/>
              <a:t>: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컬러 시스템</a:t>
            </a:r>
            <a:r>
              <a:rPr lang="en-US" altLang="ko-KR" dirty="0"/>
              <a:t>, </a:t>
            </a:r>
            <a:r>
              <a:rPr lang="ko-KR" altLang="en-US" dirty="0"/>
              <a:t>폰트 시스템</a:t>
            </a:r>
            <a:r>
              <a:rPr lang="en-US" altLang="ko-KR" dirty="0"/>
              <a:t>, </a:t>
            </a:r>
            <a:r>
              <a:rPr lang="ko-KR" altLang="en-US" dirty="0"/>
              <a:t>자주 사용되는 그래픽 요소들</a:t>
            </a:r>
          </a:p>
          <a:p>
            <a:pPr lvl="2"/>
            <a:r>
              <a:rPr lang="ko-KR" altLang="en-US" dirty="0" smtClean="0"/>
              <a:t>정보 </a:t>
            </a:r>
            <a:r>
              <a:rPr lang="ko-KR" altLang="en-US" dirty="0"/>
              <a:t>구조적 측면 </a:t>
            </a:r>
            <a:r>
              <a:rPr lang="en-US" altLang="ko-KR" dirty="0"/>
              <a:t>: </a:t>
            </a:r>
            <a:r>
              <a:rPr lang="ko-KR" altLang="en-US" dirty="0"/>
              <a:t>메뉴 구성</a:t>
            </a:r>
            <a:r>
              <a:rPr lang="en-US" altLang="ko-KR" dirty="0"/>
              <a:t>, </a:t>
            </a:r>
            <a:r>
              <a:rPr lang="ko-KR" altLang="en-US" dirty="0" err="1"/>
              <a:t>네비게이션</a:t>
            </a:r>
            <a:endParaRPr lang="ko-KR" altLang="en-US" dirty="0"/>
          </a:p>
          <a:p>
            <a:pPr lvl="2"/>
            <a:r>
              <a:rPr lang="ko-KR" altLang="en-US" dirty="0" smtClean="0"/>
              <a:t>상호 </a:t>
            </a:r>
            <a:r>
              <a:rPr lang="ko-KR" altLang="en-US" dirty="0"/>
              <a:t>작용 디자인 </a:t>
            </a:r>
            <a:r>
              <a:rPr lang="en-US" altLang="ko-KR" dirty="0"/>
              <a:t>: </a:t>
            </a:r>
            <a:r>
              <a:rPr lang="ko-KR" altLang="en-US" dirty="0"/>
              <a:t>사용자와 시스템 간의 쌍방향 상호 작용</a:t>
            </a:r>
            <a:r>
              <a:rPr lang="en-US" altLang="ko-KR" dirty="0"/>
              <a:t>(interaction)</a:t>
            </a:r>
            <a:r>
              <a:rPr lang="ko-KR" altLang="en-US" dirty="0"/>
              <a:t>과 관련된 디자인</a:t>
            </a:r>
            <a:r>
              <a:rPr lang="en-US" altLang="ko-KR" dirty="0"/>
              <a:t>, </a:t>
            </a:r>
            <a:r>
              <a:rPr lang="ko-KR" altLang="en-US" dirty="0"/>
              <a:t>각종 </a:t>
            </a:r>
            <a:r>
              <a:rPr lang="ko-KR" altLang="en-US" dirty="0" smtClean="0"/>
              <a:t>폼</a:t>
            </a:r>
            <a:r>
              <a:rPr lang="en-US" altLang="ko-KR" dirty="0" smtClean="0"/>
              <a:t>(</a:t>
            </a:r>
            <a:r>
              <a:rPr lang="en-US" altLang="ko-KR" dirty="0"/>
              <a:t>form), </a:t>
            </a:r>
            <a:r>
              <a:rPr lang="ko-KR" altLang="en-US" dirty="0"/>
              <a:t>애플리케이션 디자인</a:t>
            </a:r>
          </a:p>
          <a:p>
            <a:pPr lvl="2"/>
            <a:r>
              <a:rPr lang="ko-KR" altLang="en-US" dirty="0" err="1" smtClean="0"/>
              <a:t>콘텐츠</a:t>
            </a:r>
            <a:r>
              <a:rPr lang="ko-KR" altLang="en-US" dirty="0" smtClean="0"/>
              <a:t> </a:t>
            </a:r>
            <a:r>
              <a:rPr lang="ko-KR" altLang="en-US" dirty="0"/>
              <a:t>측면 </a:t>
            </a:r>
            <a:r>
              <a:rPr lang="en-US" altLang="ko-KR" dirty="0"/>
              <a:t>: </a:t>
            </a:r>
            <a:r>
              <a:rPr lang="ko-KR" altLang="en-US" dirty="0" err="1"/>
              <a:t>콘텐츠의</a:t>
            </a:r>
            <a:r>
              <a:rPr lang="ko-KR" altLang="en-US" dirty="0"/>
              <a:t> 분량</a:t>
            </a:r>
            <a:r>
              <a:rPr lang="en-US" altLang="ko-KR" dirty="0"/>
              <a:t>, </a:t>
            </a:r>
            <a:r>
              <a:rPr lang="ko-KR" altLang="en-US" dirty="0"/>
              <a:t>내용적 범위</a:t>
            </a:r>
            <a:r>
              <a:rPr lang="en-US" altLang="ko-KR" dirty="0"/>
              <a:t>, </a:t>
            </a:r>
            <a:r>
              <a:rPr lang="ko-KR" altLang="en-US" dirty="0"/>
              <a:t>표현 방식</a:t>
            </a:r>
            <a:r>
              <a:rPr lang="en-US" altLang="ko-KR" dirty="0"/>
              <a:t>, </a:t>
            </a:r>
            <a:r>
              <a:rPr lang="ko-KR" altLang="en-US" dirty="0" err="1"/>
              <a:t>콘텐츠의</a:t>
            </a:r>
            <a:r>
              <a:rPr lang="ko-KR" altLang="en-US" dirty="0"/>
              <a:t> 배치 등</a:t>
            </a:r>
          </a:p>
        </p:txBody>
      </p:sp>
    </p:spTree>
    <p:extLst>
      <p:ext uri="{BB962C8B-B14F-4D97-AF65-F5344CB8AC3E}">
        <p14:creationId xmlns:p14="http://schemas.microsoft.com/office/powerpoint/2010/main" val="345202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 스타일 가이드란 무엇인가</a:t>
            </a:r>
            <a:endParaRPr lang="en-US" altLang="ko-KR" b="0" dirty="0"/>
          </a:p>
          <a:p>
            <a:pPr lvl="1"/>
            <a:r>
              <a:rPr lang="ko-KR" altLang="en-US" dirty="0" smtClean="0"/>
              <a:t>웹 스타일 가이드의 필요성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완성도 높은 웹 사이트를 구축하려면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사이트의 정보 설계 과정부터 웹 스타일 가이드 작업을 염두에 두고 있어야 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작업을 </a:t>
            </a:r>
            <a:r>
              <a:rPr lang="ko-KR" altLang="en-US" dirty="0"/>
              <a:t>일관성 있게 진행하는 데 도움을 </a:t>
            </a:r>
            <a:r>
              <a:rPr lang="ko-KR" altLang="en-US" dirty="0" smtClean="0"/>
              <a:t>준다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스타일 가이드의 장점</a:t>
            </a:r>
            <a:endParaRPr lang="en-US" altLang="ko-KR" dirty="0" smtClean="0"/>
          </a:p>
          <a:p>
            <a:pPr lvl="2"/>
            <a:r>
              <a:rPr lang="ko-KR" altLang="en-US" dirty="0"/>
              <a:t>체계적으로 웹 사이트 개발을 할 수 있으며</a:t>
            </a:r>
            <a:r>
              <a:rPr lang="en-US" altLang="ko-KR" dirty="0"/>
              <a:t>, </a:t>
            </a:r>
            <a:r>
              <a:rPr lang="ko-KR" altLang="en-US" dirty="0"/>
              <a:t>유지 보수가 용이하다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일관성 </a:t>
            </a:r>
            <a:r>
              <a:rPr lang="ko-KR" altLang="en-US" dirty="0"/>
              <a:t>있는 </a:t>
            </a:r>
            <a:r>
              <a:rPr lang="ko-KR" altLang="en-US" dirty="0" err="1"/>
              <a:t>그리드</a:t>
            </a:r>
            <a:r>
              <a:rPr lang="ko-KR" altLang="en-US" dirty="0"/>
              <a:t> 시스템으로 사용자의 인지도를 높일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효율적인 </a:t>
            </a:r>
            <a:r>
              <a:rPr lang="ko-KR" altLang="en-US" dirty="0"/>
              <a:t>설계를 바탕으로 한 웹 사이트 구축은 비용 절감과 개발 기간을 단축할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 스타일 가이드란 무엇인가</a:t>
            </a:r>
            <a:endParaRPr lang="en-US" altLang="ko-KR" b="0" dirty="0"/>
          </a:p>
          <a:p>
            <a:pPr lvl="1"/>
            <a:r>
              <a:rPr lang="ko-KR" altLang="en-US" dirty="0" smtClean="0"/>
              <a:t>웹 스타일 가이드 구분</a:t>
            </a:r>
            <a:endParaRPr lang="en-US" altLang="ko-KR" dirty="0" smtClean="0"/>
          </a:p>
          <a:p>
            <a:pPr lvl="2"/>
            <a:r>
              <a:rPr lang="ko-KR" altLang="en-US" dirty="0"/>
              <a:t>요소의 크기에 따라서 종류를 나눌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큰 요소에서 작은 요소로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로고의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메뉴와 </a:t>
            </a:r>
            <a:r>
              <a:rPr lang="ko-KR" altLang="en-US" dirty="0" err="1"/>
              <a:t>콘텐츠</a:t>
            </a:r>
            <a:r>
              <a:rPr lang="ko-KR" altLang="en-US" dirty="0"/>
              <a:t> 사이의 공간 사이즈</a:t>
            </a:r>
            <a:r>
              <a:rPr lang="en-US" altLang="ko-KR" dirty="0"/>
              <a:t>, </a:t>
            </a:r>
            <a:r>
              <a:rPr lang="ko-KR" altLang="en-US" dirty="0"/>
              <a:t>이미지와 텍스트 사이의 공간 사이즈 등 레이아웃에 </a:t>
            </a:r>
            <a:r>
              <a:rPr lang="ko-KR" altLang="en-US" dirty="0" smtClean="0"/>
              <a:t>관련된 가이드</a:t>
            </a:r>
            <a:endParaRPr lang="en-US" altLang="ko-KR" dirty="0" smtClean="0"/>
          </a:p>
          <a:p>
            <a:pPr lvl="4"/>
            <a:r>
              <a:rPr lang="ko-KR" altLang="en-US" dirty="0"/>
              <a:t>각 타이틀과 텍스트의 폰트 종류와 크기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r>
              <a:rPr lang="en-US" altLang="ko-KR" dirty="0"/>
              <a:t>, </a:t>
            </a:r>
            <a:r>
              <a:rPr lang="ko-KR" altLang="en-US" dirty="0"/>
              <a:t>자간</a:t>
            </a:r>
            <a:r>
              <a:rPr lang="en-US" altLang="ko-KR" dirty="0"/>
              <a:t>, </a:t>
            </a:r>
            <a:r>
              <a:rPr lang="ko-KR" altLang="en-US" dirty="0"/>
              <a:t>행간</a:t>
            </a:r>
            <a:r>
              <a:rPr lang="en-US" altLang="ko-KR" dirty="0"/>
              <a:t>, </a:t>
            </a:r>
            <a:r>
              <a:rPr lang="ko-KR" altLang="en-US" dirty="0" err="1"/>
              <a:t>장평</a:t>
            </a:r>
            <a:r>
              <a:rPr lang="ko-KR" altLang="en-US" dirty="0"/>
              <a:t> 등의 정보를 제공하는 </a:t>
            </a:r>
            <a:r>
              <a:rPr lang="ko-KR" altLang="en-US" dirty="0" smtClean="0"/>
              <a:t>가이드</a:t>
            </a:r>
            <a:endParaRPr lang="en-US" altLang="ko-KR" dirty="0" smtClean="0"/>
          </a:p>
          <a:p>
            <a:pPr lvl="4"/>
            <a:r>
              <a:rPr lang="ko-KR" altLang="en-US" dirty="0"/>
              <a:t>각 페이지에서 사용되는 아이콘과 </a:t>
            </a:r>
            <a:r>
              <a:rPr lang="ko-KR" altLang="en-US" dirty="0" err="1"/>
              <a:t>뷸릿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일러스트나 이미지의 스타일을 정의하는 가이드</a:t>
            </a:r>
          </a:p>
        </p:txBody>
      </p: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 스타일 가이드란 무엇인가</a:t>
            </a:r>
            <a:endParaRPr lang="en-US" altLang="ko-KR" b="0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14-1] </a:t>
            </a:r>
            <a:r>
              <a:rPr lang="ko-KR" altLang="en-US" dirty="0"/>
              <a:t>비주얼 요소로 이루어진 웹 스타일 </a:t>
            </a:r>
            <a:r>
              <a:rPr lang="ko-KR" altLang="en-US" dirty="0" smtClean="0"/>
              <a:t>가이드</a:t>
            </a:r>
            <a:endParaRPr lang="en-US" altLang="ko-KR" dirty="0" smtClean="0"/>
          </a:p>
          <a:p>
            <a:pPr lvl="2"/>
            <a:r>
              <a:rPr lang="ko-KR" altLang="en-US" dirty="0"/>
              <a:t>레이아웃 </a:t>
            </a:r>
            <a:r>
              <a:rPr lang="en-US" altLang="ko-KR" dirty="0"/>
              <a:t>/ </a:t>
            </a:r>
            <a:r>
              <a:rPr lang="ko-KR" altLang="en-US" dirty="0" err="1"/>
              <a:t>그리드</a:t>
            </a:r>
            <a:r>
              <a:rPr lang="ko-KR" altLang="en-US" dirty="0"/>
              <a:t> </a:t>
            </a:r>
            <a:r>
              <a:rPr lang="ko-KR" altLang="en-US" dirty="0" smtClean="0"/>
              <a:t>가이드라인</a:t>
            </a:r>
            <a:endParaRPr lang="en-US" altLang="ko-KR" dirty="0" smtClean="0"/>
          </a:p>
          <a:p>
            <a:pPr lvl="4"/>
            <a:r>
              <a:rPr lang="ko-KR" altLang="en-US" dirty="0"/>
              <a:t>각 영역에 어떤 </a:t>
            </a:r>
            <a:r>
              <a:rPr lang="ko-KR" altLang="en-US" dirty="0" err="1"/>
              <a:t>콘텐츠를</a:t>
            </a:r>
            <a:r>
              <a:rPr lang="ko-KR" altLang="en-US" dirty="0"/>
              <a:t> 배치해야 하는지에 대한 가이드라인을 제공해준다</a:t>
            </a:r>
            <a:r>
              <a:rPr lang="en-US" altLang="ko-KR" dirty="0"/>
              <a:t>. </a:t>
            </a:r>
            <a:r>
              <a:rPr lang="ko-KR" altLang="en-US" dirty="0"/>
              <a:t>메인 페이지뿐만 아니라 서브 </a:t>
            </a:r>
            <a:r>
              <a:rPr lang="ko-KR" altLang="en-US" dirty="0" smtClean="0"/>
              <a:t>페이지에도 </a:t>
            </a:r>
            <a:r>
              <a:rPr lang="ko-KR" altLang="en-US" dirty="0"/>
              <a:t>적용하여 일관성 있는 웹 사이트를 제작할 수 있도록 가이드라인을 제공해준다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99592" y="3069648"/>
            <a:ext cx="4042954" cy="3619457"/>
            <a:chOff x="899592" y="3069648"/>
            <a:chExt cx="4042954" cy="3619457"/>
          </a:xfrm>
        </p:grpSpPr>
        <p:pic>
          <p:nvPicPr>
            <p:cNvPr id="1026" name="Picture 2" descr="C:\Users\Hiya\Desktop\Task\001_한빛_강의교안\ch14\ch14-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069648"/>
              <a:ext cx="2443915" cy="3455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99592" y="6381328"/>
              <a:ext cx="4042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14-1] </a:t>
              </a:r>
              <a:r>
                <a:rPr lang="ko-KR" altLang="en-US" sz="1400" dirty="0"/>
                <a:t>메인 페이지 레이아웃 가이드라인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42546" y="3239786"/>
            <a:ext cx="4042954" cy="3439446"/>
            <a:chOff x="4942546" y="3239786"/>
            <a:chExt cx="4042954" cy="3439446"/>
          </a:xfrm>
        </p:grpSpPr>
        <p:pic>
          <p:nvPicPr>
            <p:cNvPr id="1027" name="Picture 3" descr="C:\Users\Hiya\Desktop\Task\001_한빛_강의교안\ch14\ch14-0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3239786"/>
              <a:ext cx="2221742" cy="3141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942546" y="6371455"/>
              <a:ext cx="4042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14-2] </a:t>
              </a:r>
              <a:r>
                <a:rPr lang="ko-KR" altLang="en-US" sz="1400" dirty="0"/>
                <a:t>메인 페이지 </a:t>
              </a:r>
              <a:r>
                <a:rPr lang="ko-KR" altLang="en-US" sz="1400" dirty="0" err="1"/>
                <a:t>그리드</a:t>
              </a:r>
              <a:r>
                <a:rPr lang="ko-KR" altLang="en-US" sz="1400" dirty="0"/>
                <a:t> 가이드라인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14-1] </a:t>
            </a:r>
            <a:r>
              <a:rPr lang="ko-KR" altLang="en-US" dirty="0" err="1"/>
              <a:t>비주얼</a:t>
            </a:r>
            <a:r>
              <a:rPr lang="ko-KR" altLang="en-US" dirty="0"/>
              <a:t> 요소로 이루어진 웹 스타일 가이드</a:t>
            </a:r>
            <a:endParaRPr lang="en-US" altLang="ko-KR" dirty="0"/>
          </a:p>
          <a:p>
            <a:pPr lvl="2"/>
            <a:r>
              <a:rPr lang="ko-KR" altLang="en-US" dirty="0" smtClean="0"/>
              <a:t>컬러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가이드라인</a:t>
            </a:r>
            <a:endParaRPr lang="en-US" altLang="ko-KR" dirty="0" smtClean="0"/>
          </a:p>
          <a:p>
            <a:pPr lvl="4"/>
            <a:r>
              <a:rPr lang="ko-KR" altLang="en-US" dirty="0"/>
              <a:t>메인 컬러와 보조 컬러에 대한 기준을 정해놓고 그 범위를 벗어나지 않도록 제작해야 일관성 있는 웹 사이트를 </a:t>
            </a:r>
            <a:r>
              <a:rPr lang="ko-KR" altLang="en-US" dirty="0" smtClean="0"/>
              <a:t>제작할 </a:t>
            </a:r>
            <a:r>
              <a:rPr lang="ko-KR" altLang="en-US" dirty="0"/>
              <a:t>수 있다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err="1"/>
              <a:t>네비게이션의</a:t>
            </a:r>
            <a:r>
              <a:rPr lang="ko-KR" altLang="en-US" dirty="0"/>
              <a:t> 형태와 크기 등의 기준을 정해놓고 그 범위를 벗어 나지 않도록 제작해야 </a:t>
            </a:r>
            <a:r>
              <a:rPr lang="ko-KR" altLang="en-US" dirty="0" smtClean="0"/>
              <a:t>일관성 있는 </a:t>
            </a:r>
            <a:r>
              <a:rPr lang="ko-KR" altLang="en-US" dirty="0"/>
              <a:t>웹 사이트를 제작할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619672" y="2925632"/>
            <a:ext cx="4042954" cy="3609584"/>
            <a:chOff x="1619672" y="2925632"/>
            <a:chExt cx="4042954" cy="3609584"/>
          </a:xfrm>
        </p:grpSpPr>
        <p:pic>
          <p:nvPicPr>
            <p:cNvPr id="2051" name="Picture 3" descr="C:\Users\Hiya\Desktop\Task\001_한빛_강의교안\ch14\ch14-0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2925632"/>
              <a:ext cx="2443915" cy="3455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619672" y="6227439"/>
              <a:ext cx="4042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14-4] </a:t>
              </a:r>
              <a:r>
                <a:rPr lang="ko-KR" altLang="en-US" sz="1400" dirty="0" err="1"/>
                <a:t>네비게이션</a:t>
              </a:r>
              <a:r>
                <a:rPr lang="ko-KR" altLang="en-US" sz="1400" dirty="0"/>
                <a:t> 가이드라인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웹 스타일 가이드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14-1] </a:t>
            </a:r>
            <a:r>
              <a:rPr lang="ko-KR" altLang="en-US" dirty="0" err="1"/>
              <a:t>비주얼</a:t>
            </a:r>
            <a:r>
              <a:rPr lang="ko-KR" altLang="en-US" dirty="0"/>
              <a:t> 요소로 이루어진 웹 스타일 가이드</a:t>
            </a:r>
            <a:endParaRPr lang="en-US" altLang="ko-KR" dirty="0"/>
          </a:p>
          <a:p>
            <a:pPr lvl="2"/>
            <a:r>
              <a:rPr lang="ko-KR" altLang="en-US" dirty="0" err="1" smtClean="0"/>
              <a:t>비주얼</a:t>
            </a:r>
            <a:r>
              <a:rPr lang="en-US" altLang="ko-KR" dirty="0" smtClean="0"/>
              <a:t>/</a:t>
            </a:r>
            <a:r>
              <a:rPr lang="ko-KR" altLang="en-US" dirty="0" smtClean="0"/>
              <a:t>타이틀 가이드라인</a:t>
            </a:r>
            <a:endParaRPr lang="en-US" altLang="ko-KR" dirty="0" smtClean="0"/>
          </a:p>
          <a:p>
            <a:pPr lvl="4"/>
            <a:r>
              <a:rPr lang="ko-KR" altLang="en-US" dirty="0" err="1"/>
              <a:t>비주얼의</a:t>
            </a:r>
            <a:r>
              <a:rPr lang="ko-KR" altLang="en-US" dirty="0"/>
              <a:t> 스타일을 정해놓고 제작 기법을 통일하여</a:t>
            </a:r>
            <a:r>
              <a:rPr lang="en-US" altLang="ko-KR" dirty="0"/>
              <a:t>, </a:t>
            </a:r>
            <a:r>
              <a:rPr lang="ko-KR" altLang="en-US" dirty="0"/>
              <a:t>같은 스타일의 </a:t>
            </a:r>
            <a:r>
              <a:rPr lang="ko-KR" altLang="en-US" dirty="0" err="1"/>
              <a:t>비주얼을</a:t>
            </a:r>
            <a:r>
              <a:rPr lang="ko-KR" altLang="en-US" dirty="0"/>
              <a:t> 제작할 수 있도록 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메뉴 바</a:t>
            </a:r>
            <a:r>
              <a:rPr lang="en-US" altLang="ko-KR" dirty="0"/>
              <a:t>, </a:t>
            </a:r>
            <a:r>
              <a:rPr lang="ko-KR" altLang="en-US" dirty="0"/>
              <a:t>서브 메뉴에 있는 문자의 영문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문자 종류 등을 정하는데</a:t>
            </a:r>
            <a:r>
              <a:rPr lang="en-US" altLang="ko-KR" dirty="0"/>
              <a:t>, </a:t>
            </a:r>
            <a:r>
              <a:rPr lang="ko-KR" altLang="en-US" dirty="0"/>
              <a:t>유사한 </a:t>
            </a:r>
            <a:r>
              <a:rPr lang="ko-KR" altLang="en-US" dirty="0" err="1"/>
              <a:t>문자체를</a:t>
            </a:r>
            <a:r>
              <a:rPr lang="ko-KR" altLang="en-US" dirty="0"/>
              <a:t> 제외하고 </a:t>
            </a:r>
            <a:r>
              <a:rPr lang="ko-KR" altLang="en-US" dirty="0" smtClean="0"/>
              <a:t>일관성 </a:t>
            </a:r>
            <a:r>
              <a:rPr lang="ko-KR" altLang="en-US" dirty="0"/>
              <a:t>있게 </a:t>
            </a:r>
            <a:r>
              <a:rPr lang="en-US" altLang="ko-KR" dirty="0"/>
              <a:t>3</a:t>
            </a:r>
            <a:r>
              <a:rPr lang="ko-KR" altLang="en-US" dirty="0"/>
              <a:t>종류 정도로 통일하는 것이 바람직하다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27584" y="2924944"/>
            <a:ext cx="4042954" cy="3764161"/>
            <a:chOff x="827584" y="2924944"/>
            <a:chExt cx="4042954" cy="3764161"/>
          </a:xfrm>
        </p:grpSpPr>
        <p:pic>
          <p:nvPicPr>
            <p:cNvPr id="3074" name="Picture 2" descr="C:\Users\Hiya\Desktop\Task\001_한빛_강의교안\ch14\ch14-0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924944"/>
              <a:ext cx="2443915" cy="34556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27584" y="6381328"/>
              <a:ext cx="4042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14-5] </a:t>
              </a:r>
              <a:r>
                <a:rPr lang="ko-KR" altLang="en-US" sz="1400" dirty="0" err="1"/>
                <a:t>비주얼</a:t>
              </a:r>
              <a:r>
                <a:rPr lang="ko-KR" altLang="en-US" sz="1400" dirty="0"/>
                <a:t> 가이드라인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644008" y="2925632"/>
            <a:ext cx="4042954" cy="3763473"/>
            <a:chOff x="5224429" y="2925632"/>
            <a:chExt cx="4042954" cy="3763473"/>
          </a:xfrm>
        </p:grpSpPr>
        <p:pic>
          <p:nvPicPr>
            <p:cNvPr id="3075" name="Picture 3" descr="C:\Users\Hiya\Desktop\Task\001_한빛_강의교안\ch14\ch14-0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445" y="2925632"/>
              <a:ext cx="2443915" cy="34556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224429" y="6381328"/>
              <a:ext cx="4042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14-6] </a:t>
              </a:r>
              <a:r>
                <a:rPr lang="ko-KR" altLang="en-US" sz="1400" dirty="0" err="1"/>
                <a:t>타이포</a:t>
              </a:r>
              <a:r>
                <a:rPr lang="ko-KR" altLang="en-US" sz="1400" dirty="0"/>
                <a:t> 가이드라인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1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7668</TotalTime>
  <Words>2192</Words>
  <Application>Microsoft Office PowerPoint</Application>
  <PresentationFormat>화면 슬라이드 쇼(4:3)</PresentationFormat>
  <Paragraphs>291</Paragraphs>
  <Slides>40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한빛마스터</vt:lpstr>
      <vt:lpstr>디자인 개발</vt:lpstr>
      <vt:lpstr>PowerPoint 프레젠테이션</vt:lpstr>
      <vt:lpstr>목 차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01 웹 스타일 가이드</vt:lpstr>
      <vt:lpstr>02 케이스 스터디</vt:lpstr>
      <vt:lpstr>02 케이스 스터디</vt:lpstr>
      <vt:lpstr>02 케이스 스터디</vt:lpstr>
      <vt:lpstr>02 케이스 스터디</vt:lpstr>
      <vt:lpstr>02 케이스 스터디</vt:lpstr>
      <vt:lpstr>02 케이스 스터디</vt:lpstr>
      <vt:lpstr>02 케이스 스터디</vt:lpstr>
      <vt:lpstr>02 케이스 스터디</vt:lpstr>
      <vt:lpstr>02 케이스 스터디</vt:lpstr>
      <vt:lpstr>02 케이스 스터디</vt:lpstr>
      <vt:lpstr>02 케이스 스터디</vt:lpstr>
      <vt:lpstr>02 케이스 스터디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Hiya</cp:lastModifiedBy>
  <cp:revision>515</cp:revision>
  <dcterms:created xsi:type="dcterms:W3CDTF">1601-01-01T00:00:00Z</dcterms:created>
  <dcterms:modified xsi:type="dcterms:W3CDTF">2012-03-04T21:11:17Z</dcterms:modified>
</cp:coreProperties>
</file>